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84" r:id="rId3"/>
    <p:sldId id="286" r:id="rId4"/>
    <p:sldId id="258" r:id="rId5"/>
    <p:sldId id="262" r:id="rId6"/>
    <p:sldId id="300" r:id="rId7"/>
    <p:sldId id="312" r:id="rId8"/>
    <p:sldId id="259" r:id="rId9"/>
    <p:sldId id="264" r:id="rId10"/>
    <p:sldId id="309" r:id="rId11"/>
    <p:sldId id="301" r:id="rId12"/>
    <p:sldId id="287" r:id="rId13"/>
    <p:sldId id="291" r:id="rId14"/>
    <p:sldId id="288" r:id="rId15"/>
    <p:sldId id="293" r:id="rId16"/>
    <p:sldId id="295" r:id="rId17"/>
    <p:sldId id="261" r:id="rId18"/>
    <p:sldId id="302" r:id="rId19"/>
    <p:sldId id="273" r:id="rId20"/>
    <p:sldId id="304" r:id="rId21"/>
    <p:sldId id="305" r:id="rId22"/>
    <p:sldId id="310" r:id="rId23"/>
    <p:sldId id="314" r:id="rId24"/>
    <p:sldId id="308" r:id="rId25"/>
    <p:sldId id="283" r:id="rId26"/>
    <p:sldId id="313" r:id="rId27"/>
    <p:sldId id="299" r:id="rId28"/>
    <p:sldId id="282" r:id="rId29"/>
    <p:sldId id="290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1" autoAdjust="0"/>
    <p:restoredTop sz="94660"/>
  </p:normalViewPr>
  <p:slideViewPr>
    <p:cSldViewPr>
      <p:cViewPr varScale="1">
        <p:scale>
          <a:sx n="104" d="100"/>
          <a:sy n="104" d="100"/>
        </p:scale>
        <p:origin x="4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165-6C6F-4F71-871A-622094B3862D}" type="datetimeFigureOut">
              <a:rPr lang="nl-NL" smtClean="0"/>
              <a:pPr/>
              <a:t>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A22-5F82-43A9-9008-CD6EB3206F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9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165-6C6F-4F71-871A-622094B3862D}" type="datetimeFigureOut">
              <a:rPr lang="nl-NL" smtClean="0"/>
              <a:pPr/>
              <a:t>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A22-5F82-43A9-9008-CD6EB3206F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1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165-6C6F-4F71-871A-622094B3862D}" type="datetimeFigureOut">
              <a:rPr lang="nl-NL" smtClean="0"/>
              <a:pPr/>
              <a:t>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A22-5F82-43A9-9008-CD6EB3206F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5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165-6C6F-4F71-871A-622094B3862D}" type="datetimeFigureOut">
              <a:rPr lang="nl-NL" smtClean="0"/>
              <a:pPr/>
              <a:t>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A22-5F82-43A9-9008-CD6EB3206F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1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165-6C6F-4F71-871A-622094B3862D}" type="datetimeFigureOut">
              <a:rPr lang="nl-NL" smtClean="0"/>
              <a:pPr/>
              <a:t>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A22-5F82-43A9-9008-CD6EB3206F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58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165-6C6F-4F71-871A-622094B3862D}" type="datetimeFigureOut">
              <a:rPr lang="nl-NL" smtClean="0"/>
              <a:pPr/>
              <a:t>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A22-5F82-43A9-9008-CD6EB3206F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39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165-6C6F-4F71-871A-622094B3862D}" type="datetimeFigureOut">
              <a:rPr lang="nl-NL" smtClean="0"/>
              <a:pPr/>
              <a:t>1-5-2023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A22-5F82-43A9-9008-CD6EB3206F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31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165-6C6F-4F71-871A-622094B3862D}" type="datetimeFigureOut">
              <a:rPr lang="nl-NL" smtClean="0"/>
              <a:pPr/>
              <a:t>1-5-2023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A22-5F82-43A9-9008-CD6EB3206F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66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165-6C6F-4F71-871A-622094B3862D}" type="datetimeFigureOut">
              <a:rPr lang="nl-NL" smtClean="0"/>
              <a:pPr/>
              <a:t>1-5-2023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A22-5F82-43A9-9008-CD6EB3206F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3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165-6C6F-4F71-871A-622094B3862D}" type="datetimeFigureOut">
              <a:rPr lang="nl-NL" smtClean="0"/>
              <a:pPr/>
              <a:t>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A22-5F82-43A9-9008-CD6EB3206F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C165-6C6F-4F71-871A-622094B3862D}" type="datetimeFigureOut">
              <a:rPr lang="nl-NL" smtClean="0"/>
              <a:pPr/>
              <a:t>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A22-5F82-43A9-9008-CD6EB3206F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8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5C165-6C6F-4F71-871A-622094B3862D}" type="datetimeFigureOut">
              <a:rPr lang="nl-NL" smtClean="0"/>
              <a:pPr/>
              <a:t>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85A22-5F82-43A9-9008-CD6EB3206F6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3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a/Saccharose2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618E2DF-18CD-469B-AA1C-AE68289B58DE}"/>
              </a:ext>
            </a:extLst>
          </p:cNvPr>
          <p:cNvSpPr txBox="1"/>
          <p:nvPr/>
        </p:nvSpPr>
        <p:spPr>
          <a:xfrm>
            <a:off x="179512" y="1886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              </a:t>
            </a:r>
            <a:r>
              <a:rPr lang="nl-NL" sz="2800" dirty="0">
                <a:solidFill>
                  <a:srgbClr val="FF0000"/>
                </a:solidFill>
              </a:rPr>
              <a:t>Koolhydraten</a:t>
            </a:r>
          </a:p>
        </p:txBody>
      </p:sp>
    </p:spTree>
    <p:extLst>
      <p:ext uri="{BB962C8B-B14F-4D97-AF65-F5344CB8AC3E}">
        <p14:creationId xmlns:p14="http://schemas.microsoft.com/office/powerpoint/2010/main" val="27172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D96CF4B-F43D-4EC5-A092-04E814D2A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748" flipV="1">
            <a:off x="73666" y="1300349"/>
            <a:ext cx="6009220" cy="6048000"/>
          </a:xfrm>
          <a:prstGeom prst="rect">
            <a:avLst/>
          </a:prstGeom>
        </p:spPr>
      </p:pic>
      <p:pic>
        <p:nvPicPr>
          <p:cNvPr id="19464" name="Picture 8" descr="File:Saccharose2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790" y="246787"/>
            <a:ext cx="4884809" cy="2520280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79512" y="18864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Sacharose</a:t>
            </a:r>
          </a:p>
          <a:p>
            <a:r>
              <a:rPr lang="nl-NL" sz="2800" dirty="0"/>
              <a:t>Disacharide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582C9F6-B74E-4622-96C6-923836963B5F}"/>
              </a:ext>
            </a:extLst>
          </p:cNvPr>
          <p:cNvSpPr txBox="1"/>
          <p:nvPr/>
        </p:nvSpPr>
        <p:spPr>
          <a:xfrm>
            <a:off x="7092280" y="610419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Tabel 67F2</a:t>
            </a:r>
          </a:p>
        </p:txBody>
      </p:sp>
    </p:spTree>
    <p:extLst>
      <p:ext uri="{BB962C8B-B14F-4D97-AF65-F5344CB8AC3E}">
        <p14:creationId xmlns:p14="http://schemas.microsoft.com/office/powerpoint/2010/main" val="6545517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9512" y="18864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Sacharose</a:t>
            </a:r>
          </a:p>
          <a:p>
            <a:r>
              <a:rPr lang="nl-NL" sz="2800" dirty="0">
                <a:solidFill>
                  <a:srgbClr val="FF0000"/>
                </a:solidFill>
              </a:rPr>
              <a:t>Disachariden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582C9F6-B74E-4622-96C6-923836963B5F}"/>
              </a:ext>
            </a:extLst>
          </p:cNvPr>
          <p:cNvSpPr txBox="1"/>
          <p:nvPr/>
        </p:nvSpPr>
        <p:spPr>
          <a:xfrm>
            <a:off x="7092280" y="610419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Tabel 67F2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D1666A6-A55D-4D19-A94D-806694AB4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992888" cy="43366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60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9512" y="188640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Sacharose</a:t>
            </a:r>
          </a:p>
          <a:p>
            <a:endParaRPr lang="nl-NL" sz="2800" dirty="0"/>
          </a:p>
          <a:p>
            <a:r>
              <a:rPr lang="nl-NL" sz="2800" dirty="0">
                <a:solidFill>
                  <a:srgbClr val="FF0000"/>
                </a:solidFill>
              </a:rPr>
              <a:t>Vorming uit glucose en fructose</a:t>
            </a:r>
          </a:p>
        </p:txBody>
      </p:sp>
      <p:pic>
        <p:nvPicPr>
          <p:cNvPr id="5" name="Picture 8" descr="File:Saccharose2.svg"/>
          <p:cNvPicPr>
            <a:picLocks noChangeAspect="1" noChangeArrowheads="1"/>
          </p:cNvPicPr>
          <p:nvPr/>
        </p:nvPicPr>
        <p:blipFill rotWithShape="1">
          <a:blip r:embed="rId2" cstate="print"/>
          <a:srcRect r="57371"/>
          <a:stretch/>
        </p:blipFill>
        <p:spPr bwMode="auto">
          <a:xfrm>
            <a:off x="401403" y="2933328"/>
            <a:ext cx="2082365" cy="2520280"/>
          </a:xfrm>
          <a:prstGeom prst="rect">
            <a:avLst/>
          </a:prstGeom>
          <a:noFill/>
        </p:spPr>
      </p:pic>
      <p:pic>
        <p:nvPicPr>
          <p:cNvPr id="6" name="Picture 8" descr="File:Saccharose2.svg"/>
          <p:cNvPicPr>
            <a:picLocks noChangeAspect="1" noChangeArrowheads="1"/>
          </p:cNvPicPr>
          <p:nvPr/>
        </p:nvPicPr>
        <p:blipFill rotWithShape="1">
          <a:blip r:embed="rId2" cstate="print"/>
          <a:srcRect l="88449" t="62857" r="-2" b="22857"/>
          <a:stretch/>
        </p:blipFill>
        <p:spPr bwMode="auto">
          <a:xfrm>
            <a:off x="2469474" y="4437112"/>
            <a:ext cx="564329" cy="360040"/>
          </a:xfrm>
          <a:prstGeom prst="rect">
            <a:avLst/>
          </a:prstGeom>
          <a:noFill/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288CF9D7-18D7-4279-8A64-C7B06669CB5D}"/>
              </a:ext>
            </a:extLst>
          </p:cNvPr>
          <p:cNvGrpSpPr/>
          <p:nvPr/>
        </p:nvGrpSpPr>
        <p:grpSpPr>
          <a:xfrm>
            <a:off x="4201199" y="2962800"/>
            <a:ext cx="3152190" cy="2520280"/>
            <a:chOff x="5512531" y="2908149"/>
            <a:chExt cx="3152190" cy="2520280"/>
          </a:xfrm>
        </p:grpSpPr>
        <p:pic>
          <p:nvPicPr>
            <p:cNvPr id="10" name="Picture 8" descr="File:Saccharose2.svg">
              <a:extLst>
                <a:ext uri="{FF2B5EF4-FFF2-40B4-BE49-F238E27FC236}">
                  <a16:creationId xmlns:a16="http://schemas.microsoft.com/office/drawing/2014/main" id="{4035B459-30B4-4CF1-97D3-01E00E464D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6230"/>
            <a:stretch/>
          </p:blipFill>
          <p:spPr bwMode="auto">
            <a:xfrm>
              <a:off x="6038113" y="2908149"/>
              <a:ext cx="2626608" cy="2520280"/>
            </a:xfrm>
            <a:prstGeom prst="rect">
              <a:avLst/>
            </a:prstGeom>
            <a:noFill/>
          </p:spPr>
        </p:pic>
        <p:pic>
          <p:nvPicPr>
            <p:cNvPr id="11" name="Picture 8" descr="File:Saccharose2.svg">
              <a:extLst>
                <a:ext uri="{FF2B5EF4-FFF2-40B4-BE49-F238E27FC236}">
                  <a16:creationId xmlns:a16="http://schemas.microsoft.com/office/drawing/2014/main" id="{FB115770-8E15-43EB-965D-27505BEC99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88449" t="63924" r="-2" b="22857"/>
            <a:stretch/>
          </p:blipFill>
          <p:spPr bwMode="auto">
            <a:xfrm flipH="1">
              <a:off x="5512531" y="4436237"/>
              <a:ext cx="550035" cy="33315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104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ile:Saccharose2.svg"/>
          <p:cNvPicPr>
            <a:picLocks noChangeAspect="1" noChangeArrowheads="1"/>
          </p:cNvPicPr>
          <p:nvPr/>
        </p:nvPicPr>
        <p:blipFill rotWithShape="1">
          <a:blip r:embed="rId2" cstate="print"/>
          <a:srcRect r="57371"/>
          <a:stretch/>
        </p:blipFill>
        <p:spPr bwMode="auto">
          <a:xfrm>
            <a:off x="401403" y="2933328"/>
            <a:ext cx="2082365" cy="2520280"/>
          </a:xfrm>
          <a:prstGeom prst="rect">
            <a:avLst/>
          </a:prstGeom>
          <a:noFill/>
        </p:spPr>
      </p:pic>
      <p:pic>
        <p:nvPicPr>
          <p:cNvPr id="6" name="Picture 8" descr="File:Saccharose2.svg"/>
          <p:cNvPicPr>
            <a:picLocks noChangeAspect="1" noChangeArrowheads="1"/>
          </p:cNvPicPr>
          <p:nvPr/>
        </p:nvPicPr>
        <p:blipFill rotWithShape="1">
          <a:blip r:embed="rId2" cstate="print"/>
          <a:srcRect l="88449" t="63924" r="-2" b="22857"/>
          <a:stretch/>
        </p:blipFill>
        <p:spPr bwMode="auto">
          <a:xfrm>
            <a:off x="2469474" y="4464000"/>
            <a:ext cx="564329" cy="333152"/>
          </a:xfrm>
          <a:prstGeom prst="rect">
            <a:avLst/>
          </a:prstGeom>
          <a:noFill/>
        </p:spPr>
      </p:pic>
      <p:grpSp>
        <p:nvGrpSpPr>
          <p:cNvPr id="2" name="Groep 1"/>
          <p:cNvGrpSpPr/>
          <p:nvPr/>
        </p:nvGrpSpPr>
        <p:grpSpPr>
          <a:xfrm>
            <a:off x="4201199" y="2962800"/>
            <a:ext cx="3152190" cy="2520280"/>
            <a:chOff x="5512531" y="2908149"/>
            <a:chExt cx="3152190" cy="2520280"/>
          </a:xfrm>
        </p:grpSpPr>
        <p:pic>
          <p:nvPicPr>
            <p:cNvPr id="7" name="Picture 8" descr="File:Saccharose2.sv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6230"/>
            <a:stretch/>
          </p:blipFill>
          <p:spPr bwMode="auto">
            <a:xfrm>
              <a:off x="6038113" y="2908149"/>
              <a:ext cx="2626608" cy="2520280"/>
            </a:xfrm>
            <a:prstGeom prst="rect">
              <a:avLst/>
            </a:prstGeom>
            <a:noFill/>
          </p:spPr>
        </p:pic>
        <p:pic>
          <p:nvPicPr>
            <p:cNvPr id="8" name="Picture 8" descr="File:Saccharose2.sv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88449" t="63924" r="-2" b="22857"/>
            <a:stretch/>
          </p:blipFill>
          <p:spPr bwMode="auto">
            <a:xfrm flipH="1">
              <a:off x="5512531" y="4436237"/>
              <a:ext cx="550035" cy="333152"/>
            </a:xfrm>
            <a:prstGeom prst="rect">
              <a:avLst/>
            </a:prstGeom>
            <a:noFill/>
          </p:spPr>
        </p:pic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34DF7BBD-6220-4711-B3C2-99040AC96C33}"/>
              </a:ext>
            </a:extLst>
          </p:cNvPr>
          <p:cNvSpPr txBox="1"/>
          <p:nvPr/>
        </p:nvSpPr>
        <p:spPr>
          <a:xfrm>
            <a:off x="179512" y="188640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Sacharose</a:t>
            </a:r>
          </a:p>
          <a:p>
            <a:endParaRPr lang="nl-NL" sz="2800" dirty="0"/>
          </a:p>
          <a:p>
            <a:r>
              <a:rPr lang="nl-NL" sz="2800" dirty="0">
                <a:solidFill>
                  <a:srgbClr val="FF0000"/>
                </a:solidFill>
              </a:rPr>
              <a:t>Vorming uit glucose en fructose</a:t>
            </a:r>
          </a:p>
        </p:txBody>
      </p:sp>
    </p:spTree>
    <p:extLst>
      <p:ext uri="{BB962C8B-B14F-4D97-AF65-F5344CB8AC3E}">
        <p14:creationId xmlns:p14="http://schemas.microsoft.com/office/powerpoint/2010/main" val="21889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2621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le:Saccharose2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03" y="2924944"/>
            <a:ext cx="4884809" cy="2520280"/>
          </a:xfrm>
          <a:prstGeom prst="rect">
            <a:avLst/>
          </a:prstGeom>
          <a:noFill/>
        </p:spPr>
      </p:pic>
      <p:grpSp>
        <p:nvGrpSpPr>
          <p:cNvPr id="3" name="Groep 2"/>
          <p:cNvGrpSpPr/>
          <p:nvPr/>
        </p:nvGrpSpPr>
        <p:grpSpPr>
          <a:xfrm>
            <a:off x="2203200" y="4437112"/>
            <a:ext cx="830603" cy="360040"/>
            <a:chOff x="2203200" y="4437112"/>
            <a:chExt cx="830603" cy="360040"/>
          </a:xfrm>
        </p:grpSpPr>
        <p:pic>
          <p:nvPicPr>
            <p:cNvPr id="6" name="Picture 8" descr="File:Saccharose2.sv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88449" t="62857" r="-2" b="22857"/>
            <a:stretch/>
          </p:blipFill>
          <p:spPr bwMode="auto">
            <a:xfrm>
              <a:off x="2469474" y="4437112"/>
              <a:ext cx="564329" cy="360040"/>
            </a:xfrm>
            <a:prstGeom prst="rect">
              <a:avLst/>
            </a:prstGeom>
            <a:noFill/>
          </p:spPr>
        </p:pic>
        <p:pic>
          <p:nvPicPr>
            <p:cNvPr id="10" name="Picture 8" descr="File:Saccharose2.sv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92862" t="62857" r="1242" b="25714"/>
            <a:stretch/>
          </p:blipFill>
          <p:spPr bwMode="auto">
            <a:xfrm>
              <a:off x="2203200" y="4437112"/>
              <a:ext cx="288031" cy="288032"/>
            </a:xfrm>
            <a:prstGeom prst="rect">
              <a:avLst/>
            </a:prstGeom>
            <a:noFill/>
          </p:spPr>
        </p:pic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9C7784BE-07CE-4A85-8CE5-28912157AF3F}"/>
              </a:ext>
            </a:extLst>
          </p:cNvPr>
          <p:cNvSpPr txBox="1"/>
          <p:nvPr/>
        </p:nvSpPr>
        <p:spPr>
          <a:xfrm>
            <a:off x="179512" y="188640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Sacharose</a:t>
            </a:r>
          </a:p>
          <a:p>
            <a:endParaRPr lang="nl-NL" sz="2800" dirty="0"/>
          </a:p>
          <a:p>
            <a:r>
              <a:rPr lang="nl-NL" sz="2800" dirty="0">
                <a:solidFill>
                  <a:srgbClr val="FF0000"/>
                </a:solidFill>
              </a:rPr>
              <a:t>Vorming uit glucose en fructose</a:t>
            </a:r>
          </a:p>
        </p:txBody>
      </p:sp>
    </p:spTree>
    <p:extLst>
      <p:ext uri="{BB962C8B-B14F-4D97-AF65-F5344CB8AC3E}">
        <p14:creationId xmlns:p14="http://schemas.microsoft.com/office/powerpoint/2010/main" val="23129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4.72222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le:Saccharose2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03" y="2924944"/>
            <a:ext cx="4884809" cy="2520280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79512" y="188640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Sacharose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>
                <a:solidFill>
                  <a:srgbClr val="FF0000"/>
                </a:solidFill>
              </a:rPr>
              <a:t>Hydrolyse</a:t>
            </a:r>
          </a:p>
        </p:txBody>
      </p:sp>
      <p:pic>
        <p:nvPicPr>
          <p:cNvPr id="5" name="Picture 8" descr="File:Saccharose2.svg">
            <a:extLst>
              <a:ext uri="{FF2B5EF4-FFF2-40B4-BE49-F238E27FC236}">
                <a16:creationId xmlns:a16="http://schemas.microsoft.com/office/drawing/2014/main" id="{A869965A-A46D-40CD-858B-0B5E24150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81077" t="57765" r="7130" b="14286"/>
          <a:stretch/>
        </p:blipFill>
        <p:spPr bwMode="auto">
          <a:xfrm>
            <a:off x="6876256" y="3933056"/>
            <a:ext cx="576064" cy="704398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39C44F6-1A8D-46B8-8A21-DE18BAE6671D}"/>
              </a:ext>
            </a:extLst>
          </p:cNvPr>
          <p:cNvSpPr txBox="1"/>
          <p:nvPr/>
        </p:nvSpPr>
        <p:spPr>
          <a:xfrm>
            <a:off x="5724128" y="393305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+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5DEC07EF-F13D-4362-B04A-46980AD7EE94}"/>
              </a:ext>
            </a:extLst>
          </p:cNvPr>
          <p:cNvCxnSpPr>
            <a:cxnSpLocks/>
          </p:cNvCxnSpPr>
          <p:nvPr/>
        </p:nvCxnSpPr>
        <p:spPr>
          <a:xfrm>
            <a:off x="7956376" y="4221088"/>
            <a:ext cx="5760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4803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FEA4A25A-28B0-4F05-8779-8D5C085D613F}"/>
              </a:ext>
            </a:extLst>
          </p:cNvPr>
          <p:cNvGrpSpPr/>
          <p:nvPr/>
        </p:nvGrpSpPr>
        <p:grpSpPr>
          <a:xfrm>
            <a:off x="4201199" y="2962800"/>
            <a:ext cx="3152190" cy="2520280"/>
            <a:chOff x="5512531" y="2908149"/>
            <a:chExt cx="3152190" cy="2520280"/>
          </a:xfrm>
        </p:grpSpPr>
        <p:pic>
          <p:nvPicPr>
            <p:cNvPr id="15" name="Picture 8" descr="File:Saccharose2.svg">
              <a:extLst>
                <a:ext uri="{FF2B5EF4-FFF2-40B4-BE49-F238E27FC236}">
                  <a16:creationId xmlns:a16="http://schemas.microsoft.com/office/drawing/2014/main" id="{3D709EEE-AF91-46FC-B93E-612C0E1CC9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6230"/>
            <a:stretch/>
          </p:blipFill>
          <p:spPr bwMode="auto">
            <a:xfrm>
              <a:off x="6038113" y="2908149"/>
              <a:ext cx="2626608" cy="2520280"/>
            </a:xfrm>
            <a:prstGeom prst="rect">
              <a:avLst/>
            </a:prstGeom>
            <a:noFill/>
          </p:spPr>
        </p:pic>
        <p:pic>
          <p:nvPicPr>
            <p:cNvPr id="16" name="Picture 8" descr="File:Saccharose2.svg">
              <a:extLst>
                <a:ext uri="{FF2B5EF4-FFF2-40B4-BE49-F238E27FC236}">
                  <a16:creationId xmlns:a16="http://schemas.microsoft.com/office/drawing/2014/main" id="{832BDE12-C36E-4E02-AD18-0D31CFC2E5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88449" t="63924" r="-2" b="22857"/>
            <a:stretch/>
          </p:blipFill>
          <p:spPr bwMode="auto">
            <a:xfrm flipH="1">
              <a:off x="5512531" y="4436237"/>
              <a:ext cx="550035" cy="333152"/>
            </a:xfrm>
            <a:prstGeom prst="rect">
              <a:avLst/>
            </a:prstGeom>
            <a:noFill/>
          </p:spPr>
        </p:pic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D7533378-1939-4D95-9B19-C8C3939A26C0}"/>
              </a:ext>
            </a:extLst>
          </p:cNvPr>
          <p:cNvSpPr txBox="1"/>
          <p:nvPr/>
        </p:nvSpPr>
        <p:spPr>
          <a:xfrm>
            <a:off x="3440805" y="395773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+</a:t>
            </a:r>
          </a:p>
        </p:txBody>
      </p:sp>
      <p:pic>
        <p:nvPicPr>
          <p:cNvPr id="13" name="Picture 8" descr="File:Saccharose2.svg">
            <a:extLst>
              <a:ext uri="{FF2B5EF4-FFF2-40B4-BE49-F238E27FC236}">
                <a16:creationId xmlns:a16="http://schemas.microsoft.com/office/drawing/2014/main" id="{1EB37657-C0DF-4AD5-852B-38F7941BF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57371"/>
          <a:stretch/>
        </p:blipFill>
        <p:spPr bwMode="auto">
          <a:xfrm>
            <a:off x="401403" y="2933328"/>
            <a:ext cx="2082365" cy="2520280"/>
          </a:xfrm>
          <a:prstGeom prst="rect">
            <a:avLst/>
          </a:prstGeom>
          <a:noFill/>
        </p:spPr>
      </p:pic>
      <p:pic>
        <p:nvPicPr>
          <p:cNvPr id="17" name="Picture 8" descr="File:Saccharose2.svg">
            <a:extLst>
              <a:ext uri="{FF2B5EF4-FFF2-40B4-BE49-F238E27FC236}">
                <a16:creationId xmlns:a16="http://schemas.microsoft.com/office/drawing/2014/main" id="{831B08EB-B0FD-48A2-86F2-41EECAAAD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88449" t="63924" r="-2" b="22857"/>
          <a:stretch/>
        </p:blipFill>
        <p:spPr bwMode="auto">
          <a:xfrm>
            <a:off x="2469474" y="4464000"/>
            <a:ext cx="564329" cy="333152"/>
          </a:xfrm>
          <a:prstGeom prst="rect">
            <a:avLst/>
          </a:prstGeom>
          <a:noFill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293F3AA-A0E5-2F1E-86F3-0DB56CCF47F3}"/>
              </a:ext>
            </a:extLst>
          </p:cNvPr>
          <p:cNvSpPr txBox="1"/>
          <p:nvPr/>
        </p:nvSpPr>
        <p:spPr>
          <a:xfrm>
            <a:off x="179512" y="188640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Sacharose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Hydrolyse</a:t>
            </a:r>
          </a:p>
        </p:txBody>
      </p:sp>
    </p:spTree>
    <p:extLst>
      <p:ext uri="{BB962C8B-B14F-4D97-AF65-F5344CB8AC3E}">
        <p14:creationId xmlns:p14="http://schemas.microsoft.com/office/powerpoint/2010/main" val="9355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268760"/>
            <a:ext cx="9144000" cy="341985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9512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Polysachariden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F881F00-93ED-43A1-AE39-5ACC1DBAE612}"/>
              </a:ext>
            </a:extLst>
          </p:cNvPr>
          <p:cNvSpPr txBox="1"/>
          <p:nvPr/>
        </p:nvSpPr>
        <p:spPr>
          <a:xfrm>
            <a:off x="179512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Polysachariden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D61FAB5-39BB-4881-83D4-66D3315A7C2C}"/>
              </a:ext>
            </a:extLst>
          </p:cNvPr>
          <p:cNvSpPr txBox="1"/>
          <p:nvPr/>
        </p:nvSpPr>
        <p:spPr>
          <a:xfrm>
            <a:off x="7164288" y="62373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Tabel 67F3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1EE0F7-7A3B-4953-86F3-EF2041E14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4" t="10401" r="38576" b="8400"/>
          <a:stretch/>
        </p:blipFill>
        <p:spPr>
          <a:xfrm>
            <a:off x="2699792" y="343489"/>
            <a:ext cx="5688632" cy="58917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3"/>
          <a:stretch/>
        </p:blipFill>
        <p:spPr>
          <a:xfrm>
            <a:off x="971600" y="1340768"/>
            <a:ext cx="6737148" cy="14004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62E20D2-2776-498C-842F-53723C489B2A}"/>
              </a:ext>
            </a:extLst>
          </p:cNvPr>
          <p:cNvSpPr txBox="1"/>
          <p:nvPr/>
        </p:nvSpPr>
        <p:spPr>
          <a:xfrm>
            <a:off x="179512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Polysacharide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8769F26-8F7A-5F8E-9F8F-59CF76730AED}"/>
              </a:ext>
            </a:extLst>
          </p:cNvPr>
          <p:cNvGrpSpPr/>
          <p:nvPr/>
        </p:nvGrpSpPr>
        <p:grpSpPr>
          <a:xfrm>
            <a:off x="864000" y="2041011"/>
            <a:ext cx="349585" cy="237734"/>
            <a:chOff x="1699625" y="1697356"/>
            <a:chExt cx="349585" cy="237734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6A9912E5-EF24-01D5-F067-C3557A1E3F57}"/>
                </a:ext>
              </a:extLst>
            </p:cNvPr>
            <p:cNvSpPr/>
            <p:nvPr/>
          </p:nvSpPr>
          <p:spPr>
            <a:xfrm>
              <a:off x="1793797" y="1704873"/>
              <a:ext cx="230801" cy="23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Vrije vorm 11">
              <a:extLst>
                <a:ext uri="{FF2B5EF4-FFF2-40B4-BE49-F238E27FC236}">
                  <a16:creationId xmlns:a16="http://schemas.microsoft.com/office/drawing/2014/main" id="{333A8AF8-284B-4473-4141-EF3E5E54F6CC}"/>
                </a:ext>
              </a:extLst>
            </p:cNvPr>
            <p:cNvSpPr>
              <a:spLocks/>
            </p:cNvSpPr>
            <p:nvPr/>
          </p:nvSpPr>
          <p:spPr>
            <a:xfrm>
              <a:off x="1699625" y="1697356"/>
              <a:ext cx="349585" cy="75102"/>
            </a:xfrm>
            <a:custGeom>
              <a:avLst/>
              <a:gdLst>
                <a:gd name="connsiteX0" fmla="*/ 0 w 798990"/>
                <a:gd name="connsiteY0" fmla="*/ 0 h 98414"/>
                <a:gd name="connsiteX1" fmla="*/ 44388 w 798990"/>
                <a:gd name="connsiteY1" fmla="*/ 8877 h 98414"/>
                <a:gd name="connsiteX2" fmla="*/ 97654 w 798990"/>
                <a:gd name="connsiteY2" fmla="*/ 44388 h 98414"/>
                <a:gd name="connsiteX3" fmla="*/ 124287 w 798990"/>
                <a:gd name="connsiteY3" fmla="*/ 97654 h 98414"/>
                <a:gd name="connsiteX4" fmla="*/ 150920 w 798990"/>
                <a:gd name="connsiteY4" fmla="*/ 88776 h 98414"/>
                <a:gd name="connsiteX5" fmla="*/ 186431 w 798990"/>
                <a:gd name="connsiteY5" fmla="*/ 8877 h 98414"/>
                <a:gd name="connsiteX6" fmla="*/ 213064 w 798990"/>
                <a:gd name="connsiteY6" fmla="*/ 17755 h 98414"/>
                <a:gd name="connsiteX7" fmla="*/ 239697 w 798990"/>
                <a:gd name="connsiteY7" fmla="*/ 62143 h 98414"/>
                <a:gd name="connsiteX8" fmla="*/ 266330 w 798990"/>
                <a:gd name="connsiteY8" fmla="*/ 71021 h 98414"/>
                <a:gd name="connsiteX9" fmla="*/ 355107 w 798990"/>
                <a:gd name="connsiteY9" fmla="*/ 62143 h 98414"/>
                <a:gd name="connsiteX10" fmla="*/ 381740 w 798990"/>
                <a:gd name="connsiteY10" fmla="*/ 44388 h 98414"/>
                <a:gd name="connsiteX11" fmla="*/ 408373 w 798990"/>
                <a:gd name="connsiteY11" fmla="*/ 35510 h 98414"/>
                <a:gd name="connsiteX12" fmla="*/ 479394 w 798990"/>
                <a:gd name="connsiteY12" fmla="*/ 44388 h 98414"/>
                <a:gd name="connsiteX13" fmla="*/ 514905 w 798990"/>
                <a:gd name="connsiteY13" fmla="*/ 53266 h 98414"/>
                <a:gd name="connsiteX14" fmla="*/ 798990 w 798990"/>
                <a:gd name="connsiteY14" fmla="*/ 53266 h 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8990" h="98414">
                  <a:moveTo>
                    <a:pt x="0" y="0"/>
                  </a:moveTo>
                  <a:cubicBezTo>
                    <a:pt x="14796" y="2959"/>
                    <a:pt x="30651" y="2633"/>
                    <a:pt x="44388" y="8877"/>
                  </a:cubicBezTo>
                  <a:cubicBezTo>
                    <a:pt x="63815" y="17707"/>
                    <a:pt x="97654" y="44388"/>
                    <a:pt x="97654" y="44388"/>
                  </a:cubicBezTo>
                  <a:cubicBezTo>
                    <a:pt x="101391" y="55599"/>
                    <a:pt x="111050" y="92359"/>
                    <a:pt x="124287" y="97654"/>
                  </a:cubicBezTo>
                  <a:cubicBezTo>
                    <a:pt x="132976" y="101129"/>
                    <a:pt x="142042" y="91735"/>
                    <a:pt x="150920" y="88776"/>
                  </a:cubicBezTo>
                  <a:cubicBezTo>
                    <a:pt x="172049" y="25388"/>
                    <a:pt x="158293" y="51082"/>
                    <a:pt x="186431" y="8877"/>
                  </a:cubicBezTo>
                  <a:cubicBezTo>
                    <a:pt x="195309" y="11836"/>
                    <a:pt x="206447" y="11138"/>
                    <a:pt x="213064" y="17755"/>
                  </a:cubicBezTo>
                  <a:cubicBezTo>
                    <a:pt x="254962" y="59655"/>
                    <a:pt x="188155" y="31218"/>
                    <a:pt x="239697" y="62143"/>
                  </a:cubicBezTo>
                  <a:cubicBezTo>
                    <a:pt x="247721" y="66958"/>
                    <a:pt x="257452" y="68062"/>
                    <a:pt x="266330" y="71021"/>
                  </a:cubicBezTo>
                  <a:cubicBezTo>
                    <a:pt x="295922" y="68062"/>
                    <a:pt x="326129" y="68830"/>
                    <a:pt x="355107" y="62143"/>
                  </a:cubicBezTo>
                  <a:cubicBezTo>
                    <a:pt x="365503" y="59744"/>
                    <a:pt x="372197" y="49160"/>
                    <a:pt x="381740" y="44388"/>
                  </a:cubicBezTo>
                  <a:cubicBezTo>
                    <a:pt x="390110" y="40203"/>
                    <a:pt x="399495" y="38469"/>
                    <a:pt x="408373" y="35510"/>
                  </a:cubicBezTo>
                  <a:cubicBezTo>
                    <a:pt x="432047" y="38469"/>
                    <a:pt x="455861" y="40466"/>
                    <a:pt x="479394" y="44388"/>
                  </a:cubicBezTo>
                  <a:cubicBezTo>
                    <a:pt x="491429" y="46394"/>
                    <a:pt x="502708" y="52927"/>
                    <a:pt x="514905" y="53266"/>
                  </a:cubicBezTo>
                  <a:cubicBezTo>
                    <a:pt x="609563" y="55896"/>
                    <a:pt x="704295" y="53266"/>
                    <a:pt x="798990" y="5326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62479EAD-38FE-F5B1-ADCA-838434CE43A3}"/>
              </a:ext>
            </a:extLst>
          </p:cNvPr>
          <p:cNvSpPr txBox="1"/>
          <p:nvPr/>
        </p:nvSpPr>
        <p:spPr>
          <a:xfrm>
            <a:off x="4067944" y="450912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0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545FC6C-5EBD-C478-182F-BFBC05ADFFC2}"/>
              </a:ext>
            </a:extLst>
          </p:cNvPr>
          <p:cNvSpPr/>
          <p:nvPr/>
        </p:nvSpPr>
        <p:spPr>
          <a:xfrm>
            <a:off x="7560000" y="1994468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13">
            <a:extLst>
              <a:ext uri="{FF2B5EF4-FFF2-40B4-BE49-F238E27FC236}">
                <a16:creationId xmlns:a16="http://schemas.microsoft.com/office/drawing/2014/main" id="{DE4D5884-B3E4-6BDD-485B-4C1F7B6732A1}"/>
              </a:ext>
            </a:extLst>
          </p:cNvPr>
          <p:cNvSpPr/>
          <p:nvPr/>
        </p:nvSpPr>
        <p:spPr>
          <a:xfrm flipV="1">
            <a:off x="7563929" y="2108486"/>
            <a:ext cx="287672" cy="57151"/>
          </a:xfrm>
          <a:custGeom>
            <a:avLst/>
            <a:gdLst>
              <a:gd name="connsiteX0" fmla="*/ 506027 w 506027"/>
              <a:gd name="connsiteY0" fmla="*/ 62143 h 62143"/>
              <a:gd name="connsiteX1" fmla="*/ 470516 w 506027"/>
              <a:gd name="connsiteY1" fmla="*/ 8877 h 62143"/>
              <a:gd name="connsiteX2" fmla="*/ 452761 w 506027"/>
              <a:gd name="connsiteY2" fmla="*/ 35510 h 62143"/>
              <a:gd name="connsiteX3" fmla="*/ 426128 w 506027"/>
              <a:gd name="connsiteY3" fmla="*/ 44388 h 62143"/>
              <a:gd name="connsiteX4" fmla="*/ 390617 w 506027"/>
              <a:gd name="connsiteY4" fmla="*/ 62143 h 62143"/>
              <a:gd name="connsiteX5" fmla="*/ 363984 w 506027"/>
              <a:gd name="connsiteY5" fmla="*/ 8877 h 62143"/>
              <a:gd name="connsiteX6" fmla="*/ 337351 w 506027"/>
              <a:gd name="connsiteY6" fmla="*/ 0 h 62143"/>
              <a:gd name="connsiteX7" fmla="*/ 292963 w 506027"/>
              <a:gd name="connsiteY7" fmla="*/ 8877 h 62143"/>
              <a:gd name="connsiteX8" fmla="*/ 257452 w 506027"/>
              <a:gd name="connsiteY8" fmla="*/ 62143 h 62143"/>
              <a:gd name="connsiteX9" fmla="*/ 142042 w 506027"/>
              <a:gd name="connsiteY9" fmla="*/ 35510 h 62143"/>
              <a:gd name="connsiteX10" fmla="*/ 106532 w 506027"/>
              <a:gd name="connsiteY10" fmla="*/ 26633 h 62143"/>
              <a:gd name="connsiteX11" fmla="*/ 0 w 506027"/>
              <a:gd name="connsiteY11" fmla="*/ 26633 h 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027" h="62143">
                <a:moveTo>
                  <a:pt x="506027" y="62143"/>
                </a:moveTo>
                <a:cubicBezTo>
                  <a:pt x="504281" y="53411"/>
                  <a:pt x="505903" y="-5277"/>
                  <a:pt x="470516" y="8877"/>
                </a:cubicBezTo>
                <a:cubicBezTo>
                  <a:pt x="460610" y="12840"/>
                  <a:pt x="461092" y="28845"/>
                  <a:pt x="452761" y="35510"/>
                </a:cubicBezTo>
                <a:cubicBezTo>
                  <a:pt x="445454" y="41356"/>
                  <a:pt x="434729" y="40702"/>
                  <a:pt x="426128" y="44388"/>
                </a:cubicBezTo>
                <a:cubicBezTo>
                  <a:pt x="413964" y="49601"/>
                  <a:pt x="402454" y="56225"/>
                  <a:pt x="390617" y="62143"/>
                </a:cubicBezTo>
                <a:cubicBezTo>
                  <a:pt x="384234" y="36613"/>
                  <a:pt x="387262" y="22844"/>
                  <a:pt x="363984" y="8877"/>
                </a:cubicBezTo>
                <a:cubicBezTo>
                  <a:pt x="355960" y="4062"/>
                  <a:pt x="346229" y="2959"/>
                  <a:pt x="337351" y="0"/>
                </a:cubicBezTo>
                <a:cubicBezTo>
                  <a:pt x="322555" y="2959"/>
                  <a:pt x="303633" y="-1793"/>
                  <a:pt x="292963" y="8877"/>
                </a:cubicBezTo>
                <a:cubicBezTo>
                  <a:pt x="217974" y="83866"/>
                  <a:pt x="338261" y="35209"/>
                  <a:pt x="257452" y="62143"/>
                </a:cubicBezTo>
                <a:cubicBezTo>
                  <a:pt x="203157" y="25947"/>
                  <a:pt x="249567" y="50870"/>
                  <a:pt x="142042" y="35510"/>
                </a:cubicBezTo>
                <a:cubicBezTo>
                  <a:pt x="129964" y="33785"/>
                  <a:pt x="118709" y="27394"/>
                  <a:pt x="106532" y="26633"/>
                </a:cubicBezTo>
                <a:cubicBezTo>
                  <a:pt x="71090" y="24418"/>
                  <a:pt x="35511" y="26633"/>
                  <a:pt x="0" y="266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3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38" y="0"/>
            <a:ext cx="6122324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9512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16841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3"/>
          <a:stretch/>
        </p:blipFill>
        <p:spPr>
          <a:xfrm>
            <a:off x="971600" y="1340768"/>
            <a:ext cx="6737148" cy="14004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62E20D2-2776-498C-842F-53723C489B2A}"/>
              </a:ext>
            </a:extLst>
          </p:cNvPr>
          <p:cNvSpPr txBox="1"/>
          <p:nvPr/>
        </p:nvSpPr>
        <p:spPr>
          <a:xfrm>
            <a:off x="179512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Polysacharide</a:t>
            </a:r>
          </a:p>
        </p:txBody>
      </p:sp>
      <p:sp>
        <p:nvSpPr>
          <p:cNvPr id="7" name="PIJL-OMLAAG 2">
            <a:extLst>
              <a:ext uri="{FF2B5EF4-FFF2-40B4-BE49-F238E27FC236}">
                <a16:creationId xmlns:a16="http://schemas.microsoft.com/office/drawing/2014/main" id="{B3568EB5-2BFE-41BC-B6A9-E09E638D0DA9}"/>
              </a:ext>
            </a:extLst>
          </p:cNvPr>
          <p:cNvSpPr/>
          <p:nvPr/>
        </p:nvSpPr>
        <p:spPr>
          <a:xfrm rot="10800000">
            <a:off x="7708748" y="2436716"/>
            <a:ext cx="144016" cy="6090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PIJL-OMLAAG 2">
            <a:extLst>
              <a:ext uri="{FF2B5EF4-FFF2-40B4-BE49-F238E27FC236}">
                <a16:creationId xmlns:a16="http://schemas.microsoft.com/office/drawing/2014/main" id="{0292FFCA-F3BD-4CCA-FD9C-0DCFEE35783C}"/>
              </a:ext>
            </a:extLst>
          </p:cNvPr>
          <p:cNvSpPr/>
          <p:nvPr/>
        </p:nvSpPr>
        <p:spPr>
          <a:xfrm rot="10800000">
            <a:off x="996550" y="2436716"/>
            <a:ext cx="144016" cy="6090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A9571ED0-33F3-2932-FC5B-3976CD142471}"/>
              </a:ext>
            </a:extLst>
          </p:cNvPr>
          <p:cNvGrpSpPr/>
          <p:nvPr/>
        </p:nvGrpSpPr>
        <p:grpSpPr>
          <a:xfrm>
            <a:off x="864000" y="2041011"/>
            <a:ext cx="349585" cy="237734"/>
            <a:chOff x="1699625" y="1697356"/>
            <a:chExt cx="349585" cy="237734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A0C35421-F1CA-A697-D160-019F93498949}"/>
                </a:ext>
              </a:extLst>
            </p:cNvPr>
            <p:cNvSpPr/>
            <p:nvPr/>
          </p:nvSpPr>
          <p:spPr>
            <a:xfrm>
              <a:off x="1793797" y="1704873"/>
              <a:ext cx="230801" cy="23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Vrije vorm 11">
              <a:extLst>
                <a:ext uri="{FF2B5EF4-FFF2-40B4-BE49-F238E27FC236}">
                  <a16:creationId xmlns:a16="http://schemas.microsoft.com/office/drawing/2014/main" id="{1170E81D-D3E4-4DFE-F184-A309D3D2093C}"/>
                </a:ext>
              </a:extLst>
            </p:cNvPr>
            <p:cNvSpPr>
              <a:spLocks/>
            </p:cNvSpPr>
            <p:nvPr/>
          </p:nvSpPr>
          <p:spPr>
            <a:xfrm>
              <a:off x="1699625" y="1697356"/>
              <a:ext cx="349585" cy="75102"/>
            </a:xfrm>
            <a:custGeom>
              <a:avLst/>
              <a:gdLst>
                <a:gd name="connsiteX0" fmla="*/ 0 w 798990"/>
                <a:gd name="connsiteY0" fmla="*/ 0 h 98414"/>
                <a:gd name="connsiteX1" fmla="*/ 44388 w 798990"/>
                <a:gd name="connsiteY1" fmla="*/ 8877 h 98414"/>
                <a:gd name="connsiteX2" fmla="*/ 97654 w 798990"/>
                <a:gd name="connsiteY2" fmla="*/ 44388 h 98414"/>
                <a:gd name="connsiteX3" fmla="*/ 124287 w 798990"/>
                <a:gd name="connsiteY3" fmla="*/ 97654 h 98414"/>
                <a:gd name="connsiteX4" fmla="*/ 150920 w 798990"/>
                <a:gd name="connsiteY4" fmla="*/ 88776 h 98414"/>
                <a:gd name="connsiteX5" fmla="*/ 186431 w 798990"/>
                <a:gd name="connsiteY5" fmla="*/ 8877 h 98414"/>
                <a:gd name="connsiteX6" fmla="*/ 213064 w 798990"/>
                <a:gd name="connsiteY6" fmla="*/ 17755 h 98414"/>
                <a:gd name="connsiteX7" fmla="*/ 239697 w 798990"/>
                <a:gd name="connsiteY7" fmla="*/ 62143 h 98414"/>
                <a:gd name="connsiteX8" fmla="*/ 266330 w 798990"/>
                <a:gd name="connsiteY8" fmla="*/ 71021 h 98414"/>
                <a:gd name="connsiteX9" fmla="*/ 355107 w 798990"/>
                <a:gd name="connsiteY9" fmla="*/ 62143 h 98414"/>
                <a:gd name="connsiteX10" fmla="*/ 381740 w 798990"/>
                <a:gd name="connsiteY10" fmla="*/ 44388 h 98414"/>
                <a:gd name="connsiteX11" fmla="*/ 408373 w 798990"/>
                <a:gd name="connsiteY11" fmla="*/ 35510 h 98414"/>
                <a:gd name="connsiteX12" fmla="*/ 479394 w 798990"/>
                <a:gd name="connsiteY12" fmla="*/ 44388 h 98414"/>
                <a:gd name="connsiteX13" fmla="*/ 514905 w 798990"/>
                <a:gd name="connsiteY13" fmla="*/ 53266 h 98414"/>
                <a:gd name="connsiteX14" fmla="*/ 798990 w 798990"/>
                <a:gd name="connsiteY14" fmla="*/ 53266 h 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8990" h="98414">
                  <a:moveTo>
                    <a:pt x="0" y="0"/>
                  </a:moveTo>
                  <a:cubicBezTo>
                    <a:pt x="14796" y="2959"/>
                    <a:pt x="30651" y="2633"/>
                    <a:pt x="44388" y="8877"/>
                  </a:cubicBezTo>
                  <a:cubicBezTo>
                    <a:pt x="63815" y="17707"/>
                    <a:pt x="97654" y="44388"/>
                    <a:pt x="97654" y="44388"/>
                  </a:cubicBezTo>
                  <a:cubicBezTo>
                    <a:pt x="101391" y="55599"/>
                    <a:pt x="111050" y="92359"/>
                    <a:pt x="124287" y="97654"/>
                  </a:cubicBezTo>
                  <a:cubicBezTo>
                    <a:pt x="132976" y="101129"/>
                    <a:pt x="142042" y="91735"/>
                    <a:pt x="150920" y="88776"/>
                  </a:cubicBezTo>
                  <a:cubicBezTo>
                    <a:pt x="172049" y="25388"/>
                    <a:pt x="158293" y="51082"/>
                    <a:pt x="186431" y="8877"/>
                  </a:cubicBezTo>
                  <a:cubicBezTo>
                    <a:pt x="195309" y="11836"/>
                    <a:pt x="206447" y="11138"/>
                    <a:pt x="213064" y="17755"/>
                  </a:cubicBezTo>
                  <a:cubicBezTo>
                    <a:pt x="254962" y="59655"/>
                    <a:pt x="188155" y="31218"/>
                    <a:pt x="239697" y="62143"/>
                  </a:cubicBezTo>
                  <a:cubicBezTo>
                    <a:pt x="247721" y="66958"/>
                    <a:pt x="257452" y="68062"/>
                    <a:pt x="266330" y="71021"/>
                  </a:cubicBezTo>
                  <a:cubicBezTo>
                    <a:pt x="295922" y="68062"/>
                    <a:pt x="326129" y="68830"/>
                    <a:pt x="355107" y="62143"/>
                  </a:cubicBezTo>
                  <a:cubicBezTo>
                    <a:pt x="365503" y="59744"/>
                    <a:pt x="372197" y="49160"/>
                    <a:pt x="381740" y="44388"/>
                  </a:cubicBezTo>
                  <a:cubicBezTo>
                    <a:pt x="390110" y="40203"/>
                    <a:pt x="399495" y="38469"/>
                    <a:pt x="408373" y="35510"/>
                  </a:cubicBezTo>
                  <a:cubicBezTo>
                    <a:pt x="432047" y="38469"/>
                    <a:pt x="455861" y="40466"/>
                    <a:pt x="479394" y="44388"/>
                  </a:cubicBezTo>
                  <a:cubicBezTo>
                    <a:pt x="491429" y="46394"/>
                    <a:pt x="502708" y="52927"/>
                    <a:pt x="514905" y="53266"/>
                  </a:cubicBezTo>
                  <a:cubicBezTo>
                    <a:pt x="609563" y="55896"/>
                    <a:pt x="704295" y="53266"/>
                    <a:pt x="798990" y="5326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id="{90EFD0C6-2B2F-86EB-9346-EB7FB967970A}"/>
              </a:ext>
            </a:extLst>
          </p:cNvPr>
          <p:cNvSpPr/>
          <p:nvPr/>
        </p:nvSpPr>
        <p:spPr>
          <a:xfrm>
            <a:off x="7560000" y="1994468"/>
            <a:ext cx="360040" cy="33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rije vorm 13">
            <a:extLst>
              <a:ext uri="{FF2B5EF4-FFF2-40B4-BE49-F238E27FC236}">
                <a16:creationId xmlns:a16="http://schemas.microsoft.com/office/drawing/2014/main" id="{2E2DBDBC-E286-39D7-C314-C821F6695A95}"/>
              </a:ext>
            </a:extLst>
          </p:cNvPr>
          <p:cNvSpPr/>
          <p:nvPr/>
        </p:nvSpPr>
        <p:spPr>
          <a:xfrm flipV="1">
            <a:off x="7563929" y="2108486"/>
            <a:ext cx="287672" cy="57151"/>
          </a:xfrm>
          <a:custGeom>
            <a:avLst/>
            <a:gdLst>
              <a:gd name="connsiteX0" fmla="*/ 506027 w 506027"/>
              <a:gd name="connsiteY0" fmla="*/ 62143 h 62143"/>
              <a:gd name="connsiteX1" fmla="*/ 470516 w 506027"/>
              <a:gd name="connsiteY1" fmla="*/ 8877 h 62143"/>
              <a:gd name="connsiteX2" fmla="*/ 452761 w 506027"/>
              <a:gd name="connsiteY2" fmla="*/ 35510 h 62143"/>
              <a:gd name="connsiteX3" fmla="*/ 426128 w 506027"/>
              <a:gd name="connsiteY3" fmla="*/ 44388 h 62143"/>
              <a:gd name="connsiteX4" fmla="*/ 390617 w 506027"/>
              <a:gd name="connsiteY4" fmla="*/ 62143 h 62143"/>
              <a:gd name="connsiteX5" fmla="*/ 363984 w 506027"/>
              <a:gd name="connsiteY5" fmla="*/ 8877 h 62143"/>
              <a:gd name="connsiteX6" fmla="*/ 337351 w 506027"/>
              <a:gd name="connsiteY6" fmla="*/ 0 h 62143"/>
              <a:gd name="connsiteX7" fmla="*/ 292963 w 506027"/>
              <a:gd name="connsiteY7" fmla="*/ 8877 h 62143"/>
              <a:gd name="connsiteX8" fmla="*/ 257452 w 506027"/>
              <a:gd name="connsiteY8" fmla="*/ 62143 h 62143"/>
              <a:gd name="connsiteX9" fmla="*/ 142042 w 506027"/>
              <a:gd name="connsiteY9" fmla="*/ 35510 h 62143"/>
              <a:gd name="connsiteX10" fmla="*/ 106532 w 506027"/>
              <a:gd name="connsiteY10" fmla="*/ 26633 h 62143"/>
              <a:gd name="connsiteX11" fmla="*/ 0 w 506027"/>
              <a:gd name="connsiteY11" fmla="*/ 26633 h 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027" h="62143">
                <a:moveTo>
                  <a:pt x="506027" y="62143"/>
                </a:moveTo>
                <a:cubicBezTo>
                  <a:pt x="504281" y="53411"/>
                  <a:pt x="505903" y="-5277"/>
                  <a:pt x="470516" y="8877"/>
                </a:cubicBezTo>
                <a:cubicBezTo>
                  <a:pt x="460610" y="12840"/>
                  <a:pt x="461092" y="28845"/>
                  <a:pt x="452761" y="35510"/>
                </a:cubicBezTo>
                <a:cubicBezTo>
                  <a:pt x="445454" y="41356"/>
                  <a:pt x="434729" y="40702"/>
                  <a:pt x="426128" y="44388"/>
                </a:cubicBezTo>
                <a:cubicBezTo>
                  <a:pt x="413964" y="49601"/>
                  <a:pt x="402454" y="56225"/>
                  <a:pt x="390617" y="62143"/>
                </a:cubicBezTo>
                <a:cubicBezTo>
                  <a:pt x="384234" y="36613"/>
                  <a:pt x="387262" y="22844"/>
                  <a:pt x="363984" y="8877"/>
                </a:cubicBezTo>
                <a:cubicBezTo>
                  <a:pt x="355960" y="4062"/>
                  <a:pt x="346229" y="2959"/>
                  <a:pt x="337351" y="0"/>
                </a:cubicBezTo>
                <a:cubicBezTo>
                  <a:pt x="322555" y="2959"/>
                  <a:pt x="303633" y="-1793"/>
                  <a:pt x="292963" y="8877"/>
                </a:cubicBezTo>
                <a:cubicBezTo>
                  <a:pt x="217974" y="83866"/>
                  <a:pt x="338261" y="35209"/>
                  <a:pt x="257452" y="62143"/>
                </a:cubicBezTo>
                <a:cubicBezTo>
                  <a:pt x="203157" y="25947"/>
                  <a:pt x="249567" y="50870"/>
                  <a:pt x="142042" y="35510"/>
                </a:cubicBezTo>
                <a:cubicBezTo>
                  <a:pt x="129964" y="33785"/>
                  <a:pt x="118709" y="27394"/>
                  <a:pt x="106532" y="26633"/>
                </a:cubicBezTo>
                <a:cubicBezTo>
                  <a:pt x="71090" y="24418"/>
                  <a:pt x="35511" y="26633"/>
                  <a:pt x="0" y="266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2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679166" y="205887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0 </a:t>
            </a:r>
            <a:endParaRPr lang="nl-NL" b="1" baseline="30000" dirty="0">
              <a:solidFill>
                <a:srgbClr val="FF000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3"/>
          <a:stretch/>
        </p:blipFill>
        <p:spPr>
          <a:xfrm>
            <a:off x="971600" y="1340768"/>
            <a:ext cx="6737148" cy="14004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62E20D2-2776-498C-842F-53723C489B2A}"/>
              </a:ext>
            </a:extLst>
          </p:cNvPr>
          <p:cNvSpPr txBox="1"/>
          <p:nvPr/>
        </p:nvSpPr>
        <p:spPr>
          <a:xfrm>
            <a:off x="179512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Polysacharide</a:t>
            </a:r>
          </a:p>
        </p:txBody>
      </p:sp>
      <p:sp>
        <p:nvSpPr>
          <p:cNvPr id="4" name="Vrije vorm 11">
            <a:extLst>
              <a:ext uri="{FF2B5EF4-FFF2-40B4-BE49-F238E27FC236}">
                <a16:creationId xmlns:a16="http://schemas.microsoft.com/office/drawing/2014/main" id="{D5CE0928-4A92-9B01-6DE8-C7411CB189BB}"/>
              </a:ext>
            </a:extLst>
          </p:cNvPr>
          <p:cNvSpPr>
            <a:spLocks/>
          </p:cNvSpPr>
          <p:nvPr/>
        </p:nvSpPr>
        <p:spPr>
          <a:xfrm rot="10633810">
            <a:off x="7920000" y="2205986"/>
            <a:ext cx="349585" cy="75102"/>
          </a:xfrm>
          <a:custGeom>
            <a:avLst/>
            <a:gdLst>
              <a:gd name="connsiteX0" fmla="*/ 0 w 798990"/>
              <a:gd name="connsiteY0" fmla="*/ 0 h 98414"/>
              <a:gd name="connsiteX1" fmla="*/ 44388 w 798990"/>
              <a:gd name="connsiteY1" fmla="*/ 8877 h 98414"/>
              <a:gd name="connsiteX2" fmla="*/ 97654 w 798990"/>
              <a:gd name="connsiteY2" fmla="*/ 44388 h 98414"/>
              <a:gd name="connsiteX3" fmla="*/ 124287 w 798990"/>
              <a:gd name="connsiteY3" fmla="*/ 97654 h 98414"/>
              <a:gd name="connsiteX4" fmla="*/ 150920 w 798990"/>
              <a:gd name="connsiteY4" fmla="*/ 88776 h 98414"/>
              <a:gd name="connsiteX5" fmla="*/ 186431 w 798990"/>
              <a:gd name="connsiteY5" fmla="*/ 8877 h 98414"/>
              <a:gd name="connsiteX6" fmla="*/ 213064 w 798990"/>
              <a:gd name="connsiteY6" fmla="*/ 17755 h 98414"/>
              <a:gd name="connsiteX7" fmla="*/ 239697 w 798990"/>
              <a:gd name="connsiteY7" fmla="*/ 62143 h 98414"/>
              <a:gd name="connsiteX8" fmla="*/ 266330 w 798990"/>
              <a:gd name="connsiteY8" fmla="*/ 71021 h 98414"/>
              <a:gd name="connsiteX9" fmla="*/ 355107 w 798990"/>
              <a:gd name="connsiteY9" fmla="*/ 62143 h 98414"/>
              <a:gd name="connsiteX10" fmla="*/ 381740 w 798990"/>
              <a:gd name="connsiteY10" fmla="*/ 44388 h 98414"/>
              <a:gd name="connsiteX11" fmla="*/ 408373 w 798990"/>
              <a:gd name="connsiteY11" fmla="*/ 35510 h 98414"/>
              <a:gd name="connsiteX12" fmla="*/ 479394 w 798990"/>
              <a:gd name="connsiteY12" fmla="*/ 44388 h 98414"/>
              <a:gd name="connsiteX13" fmla="*/ 514905 w 798990"/>
              <a:gd name="connsiteY13" fmla="*/ 53266 h 98414"/>
              <a:gd name="connsiteX14" fmla="*/ 798990 w 798990"/>
              <a:gd name="connsiteY14" fmla="*/ 53266 h 9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8990" h="98414">
                <a:moveTo>
                  <a:pt x="0" y="0"/>
                </a:moveTo>
                <a:cubicBezTo>
                  <a:pt x="14796" y="2959"/>
                  <a:pt x="30651" y="2633"/>
                  <a:pt x="44388" y="8877"/>
                </a:cubicBezTo>
                <a:cubicBezTo>
                  <a:pt x="63815" y="17707"/>
                  <a:pt x="97654" y="44388"/>
                  <a:pt x="97654" y="44388"/>
                </a:cubicBezTo>
                <a:cubicBezTo>
                  <a:pt x="101391" y="55599"/>
                  <a:pt x="111050" y="92359"/>
                  <a:pt x="124287" y="97654"/>
                </a:cubicBezTo>
                <a:cubicBezTo>
                  <a:pt x="132976" y="101129"/>
                  <a:pt x="142042" y="91735"/>
                  <a:pt x="150920" y="88776"/>
                </a:cubicBezTo>
                <a:cubicBezTo>
                  <a:pt x="172049" y="25388"/>
                  <a:pt x="158293" y="51082"/>
                  <a:pt x="186431" y="8877"/>
                </a:cubicBezTo>
                <a:cubicBezTo>
                  <a:pt x="195309" y="11836"/>
                  <a:pt x="206447" y="11138"/>
                  <a:pt x="213064" y="17755"/>
                </a:cubicBezTo>
                <a:cubicBezTo>
                  <a:pt x="254962" y="59655"/>
                  <a:pt x="188155" y="31218"/>
                  <a:pt x="239697" y="62143"/>
                </a:cubicBezTo>
                <a:cubicBezTo>
                  <a:pt x="247721" y="66958"/>
                  <a:pt x="257452" y="68062"/>
                  <a:pt x="266330" y="71021"/>
                </a:cubicBezTo>
                <a:cubicBezTo>
                  <a:pt x="295922" y="68062"/>
                  <a:pt x="326129" y="68830"/>
                  <a:pt x="355107" y="62143"/>
                </a:cubicBezTo>
                <a:cubicBezTo>
                  <a:pt x="365503" y="59744"/>
                  <a:pt x="372197" y="49160"/>
                  <a:pt x="381740" y="44388"/>
                </a:cubicBezTo>
                <a:cubicBezTo>
                  <a:pt x="390110" y="40203"/>
                  <a:pt x="399495" y="38469"/>
                  <a:pt x="408373" y="35510"/>
                </a:cubicBezTo>
                <a:cubicBezTo>
                  <a:pt x="432047" y="38469"/>
                  <a:pt x="455861" y="40466"/>
                  <a:pt x="479394" y="44388"/>
                </a:cubicBezTo>
                <a:cubicBezTo>
                  <a:pt x="491429" y="46394"/>
                  <a:pt x="502708" y="52927"/>
                  <a:pt x="514905" y="53266"/>
                </a:cubicBezTo>
                <a:cubicBezTo>
                  <a:pt x="609563" y="55896"/>
                  <a:pt x="704295" y="53266"/>
                  <a:pt x="798990" y="5326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8FD0F11A-B80C-E508-DB0B-00FC05C75C12}"/>
              </a:ext>
            </a:extLst>
          </p:cNvPr>
          <p:cNvGrpSpPr/>
          <p:nvPr/>
        </p:nvGrpSpPr>
        <p:grpSpPr>
          <a:xfrm>
            <a:off x="864000" y="2041200"/>
            <a:ext cx="349585" cy="237734"/>
            <a:chOff x="1699625" y="1697356"/>
            <a:chExt cx="349585" cy="237734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1F95058B-D986-A24D-CD88-CD370C1BD80D}"/>
                </a:ext>
              </a:extLst>
            </p:cNvPr>
            <p:cNvSpPr/>
            <p:nvPr/>
          </p:nvSpPr>
          <p:spPr>
            <a:xfrm>
              <a:off x="1793797" y="1704873"/>
              <a:ext cx="230801" cy="23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Vrije vorm 11">
              <a:extLst>
                <a:ext uri="{FF2B5EF4-FFF2-40B4-BE49-F238E27FC236}">
                  <a16:creationId xmlns:a16="http://schemas.microsoft.com/office/drawing/2014/main" id="{B124127D-0F4A-EB3E-AA6F-00FF33207AE8}"/>
                </a:ext>
              </a:extLst>
            </p:cNvPr>
            <p:cNvSpPr>
              <a:spLocks/>
            </p:cNvSpPr>
            <p:nvPr/>
          </p:nvSpPr>
          <p:spPr>
            <a:xfrm>
              <a:off x="1699625" y="1697356"/>
              <a:ext cx="349585" cy="75102"/>
            </a:xfrm>
            <a:custGeom>
              <a:avLst/>
              <a:gdLst>
                <a:gd name="connsiteX0" fmla="*/ 0 w 798990"/>
                <a:gd name="connsiteY0" fmla="*/ 0 h 98414"/>
                <a:gd name="connsiteX1" fmla="*/ 44388 w 798990"/>
                <a:gd name="connsiteY1" fmla="*/ 8877 h 98414"/>
                <a:gd name="connsiteX2" fmla="*/ 97654 w 798990"/>
                <a:gd name="connsiteY2" fmla="*/ 44388 h 98414"/>
                <a:gd name="connsiteX3" fmla="*/ 124287 w 798990"/>
                <a:gd name="connsiteY3" fmla="*/ 97654 h 98414"/>
                <a:gd name="connsiteX4" fmla="*/ 150920 w 798990"/>
                <a:gd name="connsiteY4" fmla="*/ 88776 h 98414"/>
                <a:gd name="connsiteX5" fmla="*/ 186431 w 798990"/>
                <a:gd name="connsiteY5" fmla="*/ 8877 h 98414"/>
                <a:gd name="connsiteX6" fmla="*/ 213064 w 798990"/>
                <a:gd name="connsiteY6" fmla="*/ 17755 h 98414"/>
                <a:gd name="connsiteX7" fmla="*/ 239697 w 798990"/>
                <a:gd name="connsiteY7" fmla="*/ 62143 h 98414"/>
                <a:gd name="connsiteX8" fmla="*/ 266330 w 798990"/>
                <a:gd name="connsiteY8" fmla="*/ 71021 h 98414"/>
                <a:gd name="connsiteX9" fmla="*/ 355107 w 798990"/>
                <a:gd name="connsiteY9" fmla="*/ 62143 h 98414"/>
                <a:gd name="connsiteX10" fmla="*/ 381740 w 798990"/>
                <a:gd name="connsiteY10" fmla="*/ 44388 h 98414"/>
                <a:gd name="connsiteX11" fmla="*/ 408373 w 798990"/>
                <a:gd name="connsiteY11" fmla="*/ 35510 h 98414"/>
                <a:gd name="connsiteX12" fmla="*/ 479394 w 798990"/>
                <a:gd name="connsiteY12" fmla="*/ 44388 h 98414"/>
                <a:gd name="connsiteX13" fmla="*/ 514905 w 798990"/>
                <a:gd name="connsiteY13" fmla="*/ 53266 h 98414"/>
                <a:gd name="connsiteX14" fmla="*/ 798990 w 798990"/>
                <a:gd name="connsiteY14" fmla="*/ 53266 h 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8990" h="98414">
                  <a:moveTo>
                    <a:pt x="0" y="0"/>
                  </a:moveTo>
                  <a:cubicBezTo>
                    <a:pt x="14796" y="2959"/>
                    <a:pt x="30651" y="2633"/>
                    <a:pt x="44388" y="8877"/>
                  </a:cubicBezTo>
                  <a:cubicBezTo>
                    <a:pt x="63815" y="17707"/>
                    <a:pt x="97654" y="44388"/>
                    <a:pt x="97654" y="44388"/>
                  </a:cubicBezTo>
                  <a:cubicBezTo>
                    <a:pt x="101391" y="55599"/>
                    <a:pt x="111050" y="92359"/>
                    <a:pt x="124287" y="97654"/>
                  </a:cubicBezTo>
                  <a:cubicBezTo>
                    <a:pt x="132976" y="101129"/>
                    <a:pt x="142042" y="91735"/>
                    <a:pt x="150920" y="88776"/>
                  </a:cubicBezTo>
                  <a:cubicBezTo>
                    <a:pt x="172049" y="25388"/>
                    <a:pt x="158293" y="51082"/>
                    <a:pt x="186431" y="8877"/>
                  </a:cubicBezTo>
                  <a:cubicBezTo>
                    <a:pt x="195309" y="11836"/>
                    <a:pt x="206447" y="11138"/>
                    <a:pt x="213064" y="17755"/>
                  </a:cubicBezTo>
                  <a:cubicBezTo>
                    <a:pt x="254962" y="59655"/>
                    <a:pt x="188155" y="31218"/>
                    <a:pt x="239697" y="62143"/>
                  </a:cubicBezTo>
                  <a:cubicBezTo>
                    <a:pt x="247721" y="66958"/>
                    <a:pt x="257452" y="68062"/>
                    <a:pt x="266330" y="71021"/>
                  </a:cubicBezTo>
                  <a:cubicBezTo>
                    <a:pt x="295922" y="68062"/>
                    <a:pt x="326129" y="68830"/>
                    <a:pt x="355107" y="62143"/>
                  </a:cubicBezTo>
                  <a:cubicBezTo>
                    <a:pt x="365503" y="59744"/>
                    <a:pt x="372197" y="49160"/>
                    <a:pt x="381740" y="44388"/>
                  </a:cubicBezTo>
                  <a:cubicBezTo>
                    <a:pt x="390110" y="40203"/>
                    <a:pt x="399495" y="38469"/>
                    <a:pt x="408373" y="35510"/>
                  </a:cubicBezTo>
                  <a:cubicBezTo>
                    <a:pt x="432047" y="38469"/>
                    <a:pt x="455861" y="40466"/>
                    <a:pt x="479394" y="44388"/>
                  </a:cubicBezTo>
                  <a:cubicBezTo>
                    <a:pt x="491429" y="46394"/>
                    <a:pt x="502708" y="52927"/>
                    <a:pt x="514905" y="53266"/>
                  </a:cubicBezTo>
                  <a:cubicBezTo>
                    <a:pt x="609563" y="55896"/>
                    <a:pt x="704295" y="53266"/>
                    <a:pt x="798990" y="5326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857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3"/>
          <a:stretch/>
        </p:blipFill>
        <p:spPr>
          <a:xfrm>
            <a:off x="971600" y="1340768"/>
            <a:ext cx="6737148" cy="14004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62E20D2-2776-498C-842F-53723C489B2A}"/>
              </a:ext>
            </a:extLst>
          </p:cNvPr>
          <p:cNvSpPr txBox="1"/>
          <p:nvPr/>
        </p:nvSpPr>
        <p:spPr>
          <a:xfrm>
            <a:off x="179512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Polysacharide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4F409B0-430F-9CE9-C0E4-549D0A1864AC}"/>
              </a:ext>
            </a:extLst>
          </p:cNvPr>
          <p:cNvSpPr/>
          <p:nvPr/>
        </p:nvSpPr>
        <p:spPr>
          <a:xfrm>
            <a:off x="7563929" y="2076894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E223813-5962-AAAF-694D-F80A1FFD2466}"/>
              </a:ext>
            </a:extLst>
          </p:cNvPr>
          <p:cNvSpPr txBox="1"/>
          <p:nvPr/>
        </p:nvSpPr>
        <p:spPr>
          <a:xfrm>
            <a:off x="7232049" y="682220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O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DEA8D53-1FAD-4EFB-C20D-38BFC280AF9D}"/>
              </a:ext>
            </a:extLst>
          </p:cNvPr>
          <p:cNvSpPr/>
          <p:nvPr/>
        </p:nvSpPr>
        <p:spPr>
          <a:xfrm>
            <a:off x="1106462" y="2966416"/>
            <a:ext cx="230801" cy="230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B7A138B-7236-DEA2-2CBA-D1887E93E629}"/>
              </a:ext>
            </a:extLst>
          </p:cNvPr>
          <p:cNvSpPr/>
          <p:nvPr/>
        </p:nvSpPr>
        <p:spPr>
          <a:xfrm>
            <a:off x="1425812" y="6795117"/>
            <a:ext cx="230801" cy="230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3">
            <a:extLst>
              <a:ext uri="{FF2B5EF4-FFF2-40B4-BE49-F238E27FC236}">
                <a16:creationId xmlns:a16="http://schemas.microsoft.com/office/drawing/2014/main" id="{1DB5C06C-02EA-B264-3ED7-E12D48831AA1}"/>
              </a:ext>
            </a:extLst>
          </p:cNvPr>
          <p:cNvSpPr/>
          <p:nvPr/>
        </p:nvSpPr>
        <p:spPr>
          <a:xfrm flipV="1">
            <a:off x="7563929" y="2108486"/>
            <a:ext cx="287672" cy="57151"/>
          </a:xfrm>
          <a:custGeom>
            <a:avLst/>
            <a:gdLst>
              <a:gd name="connsiteX0" fmla="*/ 506027 w 506027"/>
              <a:gd name="connsiteY0" fmla="*/ 62143 h 62143"/>
              <a:gd name="connsiteX1" fmla="*/ 470516 w 506027"/>
              <a:gd name="connsiteY1" fmla="*/ 8877 h 62143"/>
              <a:gd name="connsiteX2" fmla="*/ 452761 w 506027"/>
              <a:gd name="connsiteY2" fmla="*/ 35510 h 62143"/>
              <a:gd name="connsiteX3" fmla="*/ 426128 w 506027"/>
              <a:gd name="connsiteY3" fmla="*/ 44388 h 62143"/>
              <a:gd name="connsiteX4" fmla="*/ 390617 w 506027"/>
              <a:gd name="connsiteY4" fmla="*/ 62143 h 62143"/>
              <a:gd name="connsiteX5" fmla="*/ 363984 w 506027"/>
              <a:gd name="connsiteY5" fmla="*/ 8877 h 62143"/>
              <a:gd name="connsiteX6" fmla="*/ 337351 w 506027"/>
              <a:gd name="connsiteY6" fmla="*/ 0 h 62143"/>
              <a:gd name="connsiteX7" fmla="*/ 292963 w 506027"/>
              <a:gd name="connsiteY7" fmla="*/ 8877 h 62143"/>
              <a:gd name="connsiteX8" fmla="*/ 257452 w 506027"/>
              <a:gd name="connsiteY8" fmla="*/ 62143 h 62143"/>
              <a:gd name="connsiteX9" fmla="*/ 142042 w 506027"/>
              <a:gd name="connsiteY9" fmla="*/ 35510 h 62143"/>
              <a:gd name="connsiteX10" fmla="*/ 106532 w 506027"/>
              <a:gd name="connsiteY10" fmla="*/ 26633 h 62143"/>
              <a:gd name="connsiteX11" fmla="*/ 0 w 506027"/>
              <a:gd name="connsiteY11" fmla="*/ 26633 h 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027" h="62143">
                <a:moveTo>
                  <a:pt x="506027" y="62143"/>
                </a:moveTo>
                <a:cubicBezTo>
                  <a:pt x="504281" y="53411"/>
                  <a:pt x="505903" y="-5277"/>
                  <a:pt x="470516" y="8877"/>
                </a:cubicBezTo>
                <a:cubicBezTo>
                  <a:pt x="460610" y="12840"/>
                  <a:pt x="461092" y="28845"/>
                  <a:pt x="452761" y="35510"/>
                </a:cubicBezTo>
                <a:cubicBezTo>
                  <a:pt x="445454" y="41356"/>
                  <a:pt x="434729" y="40702"/>
                  <a:pt x="426128" y="44388"/>
                </a:cubicBezTo>
                <a:cubicBezTo>
                  <a:pt x="413964" y="49601"/>
                  <a:pt x="402454" y="56225"/>
                  <a:pt x="390617" y="62143"/>
                </a:cubicBezTo>
                <a:cubicBezTo>
                  <a:pt x="384234" y="36613"/>
                  <a:pt x="387262" y="22844"/>
                  <a:pt x="363984" y="8877"/>
                </a:cubicBezTo>
                <a:cubicBezTo>
                  <a:pt x="355960" y="4062"/>
                  <a:pt x="346229" y="2959"/>
                  <a:pt x="337351" y="0"/>
                </a:cubicBezTo>
                <a:cubicBezTo>
                  <a:pt x="322555" y="2959"/>
                  <a:pt x="303633" y="-1793"/>
                  <a:pt x="292963" y="8877"/>
                </a:cubicBezTo>
                <a:cubicBezTo>
                  <a:pt x="217974" y="83866"/>
                  <a:pt x="338261" y="35209"/>
                  <a:pt x="257452" y="62143"/>
                </a:cubicBezTo>
                <a:cubicBezTo>
                  <a:pt x="203157" y="25947"/>
                  <a:pt x="249567" y="50870"/>
                  <a:pt x="142042" y="35510"/>
                </a:cubicBezTo>
                <a:cubicBezTo>
                  <a:pt x="129964" y="33785"/>
                  <a:pt x="118709" y="27394"/>
                  <a:pt x="106532" y="26633"/>
                </a:cubicBezTo>
                <a:cubicBezTo>
                  <a:pt x="71090" y="24418"/>
                  <a:pt x="35511" y="26633"/>
                  <a:pt x="0" y="266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73B24D0-BD49-2CF2-3B7B-7C02BE45E45E}"/>
              </a:ext>
            </a:extLst>
          </p:cNvPr>
          <p:cNvSpPr/>
          <p:nvPr/>
        </p:nvSpPr>
        <p:spPr>
          <a:xfrm>
            <a:off x="859991" y="1924534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978541" y="195334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0</a:t>
            </a:r>
            <a:endParaRPr lang="nl-NL" b="1" baseline="30000" dirty="0">
              <a:solidFill>
                <a:srgbClr val="FF0000"/>
              </a:solidFill>
            </a:endParaRPr>
          </a:p>
        </p:txBody>
      </p:sp>
      <p:sp>
        <p:nvSpPr>
          <p:cNvPr id="15" name="Vrije vorm 11">
            <a:extLst>
              <a:ext uri="{FF2B5EF4-FFF2-40B4-BE49-F238E27FC236}">
                <a16:creationId xmlns:a16="http://schemas.microsoft.com/office/drawing/2014/main" id="{EAE4B382-DFC8-0FE1-B8C7-9AA1AE3B5D42}"/>
              </a:ext>
            </a:extLst>
          </p:cNvPr>
          <p:cNvSpPr>
            <a:spLocks/>
          </p:cNvSpPr>
          <p:nvPr/>
        </p:nvSpPr>
        <p:spPr>
          <a:xfrm>
            <a:off x="671843" y="2102399"/>
            <a:ext cx="349585" cy="72000"/>
          </a:xfrm>
          <a:custGeom>
            <a:avLst/>
            <a:gdLst>
              <a:gd name="connsiteX0" fmla="*/ 0 w 798990"/>
              <a:gd name="connsiteY0" fmla="*/ 0 h 98414"/>
              <a:gd name="connsiteX1" fmla="*/ 44388 w 798990"/>
              <a:gd name="connsiteY1" fmla="*/ 8877 h 98414"/>
              <a:gd name="connsiteX2" fmla="*/ 97654 w 798990"/>
              <a:gd name="connsiteY2" fmla="*/ 44388 h 98414"/>
              <a:gd name="connsiteX3" fmla="*/ 124287 w 798990"/>
              <a:gd name="connsiteY3" fmla="*/ 97654 h 98414"/>
              <a:gd name="connsiteX4" fmla="*/ 150920 w 798990"/>
              <a:gd name="connsiteY4" fmla="*/ 88776 h 98414"/>
              <a:gd name="connsiteX5" fmla="*/ 186431 w 798990"/>
              <a:gd name="connsiteY5" fmla="*/ 8877 h 98414"/>
              <a:gd name="connsiteX6" fmla="*/ 213064 w 798990"/>
              <a:gd name="connsiteY6" fmla="*/ 17755 h 98414"/>
              <a:gd name="connsiteX7" fmla="*/ 239697 w 798990"/>
              <a:gd name="connsiteY7" fmla="*/ 62143 h 98414"/>
              <a:gd name="connsiteX8" fmla="*/ 266330 w 798990"/>
              <a:gd name="connsiteY8" fmla="*/ 71021 h 98414"/>
              <a:gd name="connsiteX9" fmla="*/ 355107 w 798990"/>
              <a:gd name="connsiteY9" fmla="*/ 62143 h 98414"/>
              <a:gd name="connsiteX10" fmla="*/ 381740 w 798990"/>
              <a:gd name="connsiteY10" fmla="*/ 44388 h 98414"/>
              <a:gd name="connsiteX11" fmla="*/ 408373 w 798990"/>
              <a:gd name="connsiteY11" fmla="*/ 35510 h 98414"/>
              <a:gd name="connsiteX12" fmla="*/ 479394 w 798990"/>
              <a:gd name="connsiteY12" fmla="*/ 44388 h 98414"/>
              <a:gd name="connsiteX13" fmla="*/ 514905 w 798990"/>
              <a:gd name="connsiteY13" fmla="*/ 53266 h 98414"/>
              <a:gd name="connsiteX14" fmla="*/ 798990 w 798990"/>
              <a:gd name="connsiteY14" fmla="*/ 53266 h 9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8990" h="98414">
                <a:moveTo>
                  <a:pt x="0" y="0"/>
                </a:moveTo>
                <a:cubicBezTo>
                  <a:pt x="14796" y="2959"/>
                  <a:pt x="30651" y="2633"/>
                  <a:pt x="44388" y="8877"/>
                </a:cubicBezTo>
                <a:cubicBezTo>
                  <a:pt x="63815" y="17707"/>
                  <a:pt x="97654" y="44388"/>
                  <a:pt x="97654" y="44388"/>
                </a:cubicBezTo>
                <a:cubicBezTo>
                  <a:pt x="101391" y="55599"/>
                  <a:pt x="111050" y="92359"/>
                  <a:pt x="124287" y="97654"/>
                </a:cubicBezTo>
                <a:cubicBezTo>
                  <a:pt x="132976" y="101129"/>
                  <a:pt x="142042" y="91735"/>
                  <a:pt x="150920" y="88776"/>
                </a:cubicBezTo>
                <a:cubicBezTo>
                  <a:pt x="172049" y="25388"/>
                  <a:pt x="158293" y="51082"/>
                  <a:pt x="186431" y="8877"/>
                </a:cubicBezTo>
                <a:cubicBezTo>
                  <a:pt x="195309" y="11836"/>
                  <a:pt x="206447" y="11138"/>
                  <a:pt x="213064" y="17755"/>
                </a:cubicBezTo>
                <a:cubicBezTo>
                  <a:pt x="254962" y="59655"/>
                  <a:pt x="188155" y="31218"/>
                  <a:pt x="239697" y="62143"/>
                </a:cubicBezTo>
                <a:cubicBezTo>
                  <a:pt x="247721" y="66958"/>
                  <a:pt x="257452" y="68062"/>
                  <a:pt x="266330" y="71021"/>
                </a:cubicBezTo>
                <a:cubicBezTo>
                  <a:pt x="295922" y="68062"/>
                  <a:pt x="326129" y="68830"/>
                  <a:pt x="355107" y="62143"/>
                </a:cubicBezTo>
                <a:cubicBezTo>
                  <a:pt x="365503" y="59744"/>
                  <a:pt x="372197" y="49160"/>
                  <a:pt x="381740" y="44388"/>
                </a:cubicBezTo>
                <a:cubicBezTo>
                  <a:pt x="390110" y="40203"/>
                  <a:pt x="399495" y="38469"/>
                  <a:pt x="408373" y="35510"/>
                </a:cubicBezTo>
                <a:cubicBezTo>
                  <a:pt x="432047" y="38469"/>
                  <a:pt x="455861" y="40466"/>
                  <a:pt x="479394" y="44388"/>
                </a:cubicBezTo>
                <a:cubicBezTo>
                  <a:pt x="491429" y="46394"/>
                  <a:pt x="502708" y="52927"/>
                  <a:pt x="514905" y="53266"/>
                </a:cubicBezTo>
                <a:cubicBezTo>
                  <a:pt x="609563" y="55896"/>
                  <a:pt x="704295" y="53266"/>
                  <a:pt x="798990" y="5326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5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679166" y="205887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0 </a:t>
            </a:r>
            <a:endParaRPr lang="nl-NL" b="1" baseline="30000" dirty="0">
              <a:solidFill>
                <a:srgbClr val="FF000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3"/>
          <a:stretch/>
        </p:blipFill>
        <p:spPr>
          <a:xfrm>
            <a:off x="971600" y="1340768"/>
            <a:ext cx="6737148" cy="14004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62E20D2-2776-498C-842F-53723C489B2A}"/>
              </a:ext>
            </a:extLst>
          </p:cNvPr>
          <p:cNvSpPr txBox="1"/>
          <p:nvPr/>
        </p:nvSpPr>
        <p:spPr>
          <a:xfrm>
            <a:off x="179512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Polysacharide</a:t>
            </a:r>
          </a:p>
        </p:txBody>
      </p:sp>
      <p:sp>
        <p:nvSpPr>
          <p:cNvPr id="4" name="Vrije vorm 11">
            <a:extLst>
              <a:ext uri="{FF2B5EF4-FFF2-40B4-BE49-F238E27FC236}">
                <a16:creationId xmlns:a16="http://schemas.microsoft.com/office/drawing/2014/main" id="{D5CE0928-4A92-9B01-6DE8-C7411CB189BB}"/>
              </a:ext>
            </a:extLst>
          </p:cNvPr>
          <p:cNvSpPr>
            <a:spLocks/>
          </p:cNvSpPr>
          <p:nvPr/>
        </p:nvSpPr>
        <p:spPr>
          <a:xfrm rot="10633810">
            <a:off x="7920000" y="2205986"/>
            <a:ext cx="349585" cy="75102"/>
          </a:xfrm>
          <a:custGeom>
            <a:avLst/>
            <a:gdLst>
              <a:gd name="connsiteX0" fmla="*/ 0 w 798990"/>
              <a:gd name="connsiteY0" fmla="*/ 0 h 98414"/>
              <a:gd name="connsiteX1" fmla="*/ 44388 w 798990"/>
              <a:gd name="connsiteY1" fmla="*/ 8877 h 98414"/>
              <a:gd name="connsiteX2" fmla="*/ 97654 w 798990"/>
              <a:gd name="connsiteY2" fmla="*/ 44388 h 98414"/>
              <a:gd name="connsiteX3" fmla="*/ 124287 w 798990"/>
              <a:gd name="connsiteY3" fmla="*/ 97654 h 98414"/>
              <a:gd name="connsiteX4" fmla="*/ 150920 w 798990"/>
              <a:gd name="connsiteY4" fmla="*/ 88776 h 98414"/>
              <a:gd name="connsiteX5" fmla="*/ 186431 w 798990"/>
              <a:gd name="connsiteY5" fmla="*/ 8877 h 98414"/>
              <a:gd name="connsiteX6" fmla="*/ 213064 w 798990"/>
              <a:gd name="connsiteY6" fmla="*/ 17755 h 98414"/>
              <a:gd name="connsiteX7" fmla="*/ 239697 w 798990"/>
              <a:gd name="connsiteY7" fmla="*/ 62143 h 98414"/>
              <a:gd name="connsiteX8" fmla="*/ 266330 w 798990"/>
              <a:gd name="connsiteY8" fmla="*/ 71021 h 98414"/>
              <a:gd name="connsiteX9" fmla="*/ 355107 w 798990"/>
              <a:gd name="connsiteY9" fmla="*/ 62143 h 98414"/>
              <a:gd name="connsiteX10" fmla="*/ 381740 w 798990"/>
              <a:gd name="connsiteY10" fmla="*/ 44388 h 98414"/>
              <a:gd name="connsiteX11" fmla="*/ 408373 w 798990"/>
              <a:gd name="connsiteY11" fmla="*/ 35510 h 98414"/>
              <a:gd name="connsiteX12" fmla="*/ 479394 w 798990"/>
              <a:gd name="connsiteY12" fmla="*/ 44388 h 98414"/>
              <a:gd name="connsiteX13" fmla="*/ 514905 w 798990"/>
              <a:gd name="connsiteY13" fmla="*/ 53266 h 98414"/>
              <a:gd name="connsiteX14" fmla="*/ 798990 w 798990"/>
              <a:gd name="connsiteY14" fmla="*/ 53266 h 9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8990" h="98414">
                <a:moveTo>
                  <a:pt x="0" y="0"/>
                </a:moveTo>
                <a:cubicBezTo>
                  <a:pt x="14796" y="2959"/>
                  <a:pt x="30651" y="2633"/>
                  <a:pt x="44388" y="8877"/>
                </a:cubicBezTo>
                <a:cubicBezTo>
                  <a:pt x="63815" y="17707"/>
                  <a:pt x="97654" y="44388"/>
                  <a:pt x="97654" y="44388"/>
                </a:cubicBezTo>
                <a:cubicBezTo>
                  <a:pt x="101391" y="55599"/>
                  <a:pt x="111050" y="92359"/>
                  <a:pt x="124287" y="97654"/>
                </a:cubicBezTo>
                <a:cubicBezTo>
                  <a:pt x="132976" y="101129"/>
                  <a:pt x="142042" y="91735"/>
                  <a:pt x="150920" y="88776"/>
                </a:cubicBezTo>
                <a:cubicBezTo>
                  <a:pt x="172049" y="25388"/>
                  <a:pt x="158293" y="51082"/>
                  <a:pt x="186431" y="8877"/>
                </a:cubicBezTo>
                <a:cubicBezTo>
                  <a:pt x="195309" y="11836"/>
                  <a:pt x="206447" y="11138"/>
                  <a:pt x="213064" y="17755"/>
                </a:cubicBezTo>
                <a:cubicBezTo>
                  <a:pt x="254962" y="59655"/>
                  <a:pt x="188155" y="31218"/>
                  <a:pt x="239697" y="62143"/>
                </a:cubicBezTo>
                <a:cubicBezTo>
                  <a:pt x="247721" y="66958"/>
                  <a:pt x="257452" y="68062"/>
                  <a:pt x="266330" y="71021"/>
                </a:cubicBezTo>
                <a:cubicBezTo>
                  <a:pt x="295922" y="68062"/>
                  <a:pt x="326129" y="68830"/>
                  <a:pt x="355107" y="62143"/>
                </a:cubicBezTo>
                <a:cubicBezTo>
                  <a:pt x="365503" y="59744"/>
                  <a:pt x="372197" y="49160"/>
                  <a:pt x="381740" y="44388"/>
                </a:cubicBezTo>
                <a:cubicBezTo>
                  <a:pt x="390110" y="40203"/>
                  <a:pt x="399495" y="38469"/>
                  <a:pt x="408373" y="35510"/>
                </a:cubicBezTo>
                <a:cubicBezTo>
                  <a:pt x="432047" y="38469"/>
                  <a:pt x="455861" y="40466"/>
                  <a:pt x="479394" y="44388"/>
                </a:cubicBezTo>
                <a:cubicBezTo>
                  <a:pt x="491429" y="46394"/>
                  <a:pt x="502708" y="52927"/>
                  <a:pt x="514905" y="53266"/>
                </a:cubicBezTo>
                <a:cubicBezTo>
                  <a:pt x="609563" y="55896"/>
                  <a:pt x="704295" y="53266"/>
                  <a:pt x="798990" y="5326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8FD0F11A-B80C-E508-DB0B-00FC05C75C12}"/>
              </a:ext>
            </a:extLst>
          </p:cNvPr>
          <p:cNvGrpSpPr/>
          <p:nvPr/>
        </p:nvGrpSpPr>
        <p:grpSpPr>
          <a:xfrm>
            <a:off x="864000" y="2041200"/>
            <a:ext cx="349585" cy="237734"/>
            <a:chOff x="1699625" y="1697356"/>
            <a:chExt cx="349585" cy="237734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1F95058B-D986-A24D-CD88-CD370C1BD80D}"/>
                </a:ext>
              </a:extLst>
            </p:cNvPr>
            <p:cNvSpPr/>
            <p:nvPr/>
          </p:nvSpPr>
          <p:spPr>
            <a:xfrm>
              <a:off x="1793797" y="1704873"/>
              <a:ext cx="230801" cy="23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Vrije vorm 11">
              <a:extLst>
                <a:ext uri="{FF2B5EF4-FFF2-40B4-BE49-F238E27FC236}">
                  <a16:creationId xmlns:a16="http://schemas.microsoft.com/office/drawing/2014/main" id="{B124127D-0F4A-EB3E-AA6F-00FF33207AE8}"/>
                </a:ext>
              </a:extLst>
            </p:cNvPr>
            <p:cNvSpPr>
              <a:spLocks/>
            </p:cNvSpPr>
            <p:nvPr/>
          </p:nvSpPr>
          <p:spPr>
            <a:xfrm>
              <a:off x="1699625" y="1697356"/>
              <a:ext cx="349585" cy="75102"/>
            </a:xfrm>
            <a:custGeom>
              <a:avLst/>
              <a:gdLst>
                <a:gd name="connsiteX0" fmla="*/ 0 w 798990"/>
                <a:gd name="connsiteY0" fmla="*/ 0 h 98414"/>
                <a:gd name="connsiteX1" fmla="*/ 44388 w 798990"/>
                <a:gd name="connsiteY1" fmla="*/ 8877 h 98414"/>
                <a:gd name="connsiteX2" fmla="*/ 97654 w 798990"/>
                <a:gd name="connsiteY2" fmla="*/ 44388 h 98414"/>
                <a:gd name="connsiteX3" fmla="*/ 124287 w 798990"/>
                <a:gd name="connsiteY3" fmla="*/ 97654 h 98414"/>
                <a:gd name="connsiteX4" fmla="*/ 150920 w 798990"/>
                <a:gd name="connsiteY4" fmla="*/ 88776 h 98414"/>
                <a:gd name="connsiteX5" fmla="*/ 186431 w 798990"/>
                <a:gd name="connsiteY5" fmla="*/ 8877 h 98414"/>
                <a:gd name="connsiteX6" fmla="*/ 213064 w 798990"/>
                <a:gd name="connsiteY6" fmla="*/ 17755 h 98414"/>
                <a:gd name="connsiteX7" fmla="*/ 239697 w 798990"/>
                <a:gd name="connsiteY7" fmla="*/ 62143 h 98414"/>
                <a:gd name="connsiteX8" fmla="*/ 266330 w 798990"/>
                <a:gd name="connsiteY8" fmla="*/ 71021 h 98414"/>
                <a:gd name="connsiteX9" fmla="*/ 355107 w 798990"/>
                <a:gd name="connsiteY9" fmla="*/ 62143 h 98414"/>
                <a:gd name="connsiteX10" fmla="*/ 381740 w 798990"/>
                <a:gd name="connsiteY10" fmla="*/ 44388 h 98414"/>
                <a:gd name="connsiteX11" fmla="*/ 408373 w 798990"/>
                <a:gd name="connsiteY11" fmla="*/ 35510 h 98414"/>
                <a:gd name="connsiteX12" fmla="*/ 479394 w 798990"/>
                <a:gd name="connsiteY12" fmla="*/ 44388 h 98414"/>
                <a:gd name="connsiteX13" fmla="*/ 514905 w 798990"/>
                <a:gd name="connsiteY13" fmla="*/ 53266 h 98414"/>
                <a:gd name="connsiteX14" fmla="*/ 798990 w 798990"/>
                <a:gd name="connsiteY14" fmla="*/ 53266 h 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8990" h="98414">
                  <a:moveTo>
                    <a:pt x="0" y="0"/>
                  </a:moveTo>
                  <a:cubicBezTo>
                    <a:pt x="14796" y="2959"/>
                    <a:pt x="30651" y="2633"/>
                    <a:pt x="44388" y="8877"/>
                  </a:cubicBezTo>
                  <a:cubicBezTo>
                    <a:pt x="63815" y="17707"/>
                    <a:pt x="97654" y="44388"/>
                    <a:pt x="97654" y="44388"/>
                  </a:cubicBezTo>
                  <a:cubicBezTo>
                    <a:pt x="101391" y="55599"/>
                    <a:pt x="111050" y="92359"/>
                    <a:pt x="124287" y="97654"/>
                  </a:cubicBezTo>
                  <a:cubicBezTo>
                    <a:pt x="132976" y="101129"/>
                    <a:pt x="142042" y="91735"/>
                    <a:pt x="150920" y="88776"/>
                  </a:cubicBezTo>
                  <a:cubicBezTo>
                    <a:pt x="172049" y="25388"/>
                    <a:pt x="158293" y="51082"/>
                    <a:pt x="186431" y="8877"/>
                  </a:cubicBezTo>
                  <a:cubicBezTo>
                    <a:pt x="195309" y="11836"/>
                    <a:pt x="206447" y="11138"/>
                    <a:pt x="213064" y="17755"/>
                  </a:cubicBezTo>
                  <a:cubicBezTo>
                    <a:pt x="254962" y="59655"/>
                    <a:pt x="188155" y="31218"/>
                    <a:pt x="239697" y="62143"/>
                  </a:cubicBezTo>
                  <a:cubicBezTo>
                    <a:pt x="247721" y="66958"/>
                    <a:pt x="257452" y="68062"/>
                    <a:pt x="266330" y="71021"/>
                  </a:cubicBezTo>
                  <a:cubicBezTo>
                    <a:pt x="295922" y="68062"/>
                    <a:pt x="326129" y="68830"/>
                    <a:pt x="355107" y="62143"/>
                  </a:cubicBezTo>
                  <a:cubicBezTo>
                    <a:pt x="365503" y="59744"/>
                    <a:pt x="372197" y="49160"/>
                    <a:pt x="381740" y="44388"/>
                  </a:cubicBezTo>
                  <a:cubicBezTo>
                    <a:pt x="390110" y="40203"/>
                    <a:pt x="399495" y="38469"/>
                    <a:pt x="408373" y="35510"/>
                  </a:cubicBezTo>
                  <a:cubicBezTo>
                    <a:pt x="432047" y="38469"/>
                    <a:pt x="455861" y="40466"/>
                    <a:pt x="479394" y="44388"/>
                  </a:cubicBezTo>
                  <a:cubicBezTo>
                    <a:pt x="491429" y="46394"/>
                    <a:pt x="502708" y="52927"/>
                    <a:pt x="514905" y="53266"/>
                  </a:cubicBezTo>
                  <a:cubicBezTo>
                    <a:pt x="609563" y="55896"/>
                    <a:pt x="704295" y="53266"/>
                    <a:pt x="798990" y="5326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FFDAE1E7-867E-2278-D3DC-234BE5DE9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-1512" r="70308" b="15726"/>
          <a:stretch/>
        </p:blipFill>
        <p:spPr>
          <a:xfrm>
            <a:off x="971600" y="3933056"/>
            <a:ext cx="2016224" cy="1400486"/>
          </a:xfrm>
          <a:prstGeom prst="rect">
            <a:avLst/>
          </a:prstGeom>
          <a:ln>
            <a:noFill/>
          </a:ln>
        </p:spPr>
      </p:pic>
      <p:sp>
        <p:nvSpPr>
          <p:cNvPr id="10" name="Vierkante haken 9">
            <a:extLst>
              <a:ext uri="{FF2B5EF4-FFF2-40B4-BE49-F238E27FC236}">
                <a16:creationId xmlns:a16="http://schemas.microsoft.com/office/drawing/2014/main" id="{F072CA14-FE15-6C89-38DD-B1DA6E91C0A5}"/>
              </a:ext>
            </a:extLst>
          </p:cNvPr>
          <p:cNvSpPr/>
          <p:nvPr/>
        </p:nvSpPr>
        <p:spPr>
          <a:xfrm>
            <a:off x="1187624" y="3861048"/>
            <a:ext cx="1728192" cy="147249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2F257A9-7FC7-5B13-0B01-F61DA1530688}"/>
              </a:ext>
            </a:extLst>
          </p:cNvPr>
          <p:cNvSpPr txBox="1"/>
          <p:nvPr/>
        </p:nvSpPr>
        <p:spPr>
          <a:xfrm>
            <a:off x="2801715" y="511712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</a:t>
            </a:r>
            <a:r>
              <a:rPr lang="nl-NL" sz="2000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0802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62E20D2-2776-498C-842F-53723C489B2A}"/>
              </a:ext>
            </a:extLst>
          </p:cNvPr>
          <p:cNvSpPr txBox="1"/>
          <p:nvPr/>
        </p:nvSpPr>
        <p:spPr>
          <a:xfrm>
            <a:off x="179512" y="188640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Polysacharide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>
                <a:solidFill>
                  <a:srgbClr val="FF0000"/>
                </a:solidFill>
              </a:rPr>
              <a:t>Hydrolyse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04685A-5A70-4FC8-912E-88E07191B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-1512" r="70308" b="15726"/>
          <a:stretch/>
        </p:blipFill>
        <p:spPr>
          <a:xfrm>
            <a:off x="971600" y="3933056"/>
            <a:ext cx="2016224" cy="1400486"/>
          </a:xfrm>
          <a:prstGeom prst="rect">
            <a:avLst/>
          </a:prstGeom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FF28311-DCF6-40DE-9D6E-E63676774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354" b="70633"/>
          <a:stretch/>
        </p:blipFill>
        <p:spPr>
          <a:xfrm>
            <a:off x="5796136" y="3897052"/>
            <a:ext cx="1991195" cy="1472494"/>
          </a:xfrm>
          <a:prstGeom prst="rect">
            <a:avLst/>
          </a:prstGeom>
          <a:ln>
            <a:noFill/>
          </a:ln>
        </p:spPr>
      </p:pic>
      <p:sp>
        <p:nvSpPr>
          <p:cNvPr id="4" name="Vierkante haken 3">
            <a:extLst>
              <a:ext uri="{FF2B5EF4-FFF2-40B4-BE49-F238E27FC236}">
                <a16:creationId xmlns:a16="http://schemas.microsoft.com/office/drawing/2014/main" id="{0404F8A6-690E-4BCF-B16D-C6006D4DEF18}"/>
              </a:ext>
            </a:extLst>
          </p:cNvPr>
          <p:cNvSpPr/>
          <p:nvPr/>
        </p:nvSpPr>
        <p:spPr>
          <a:xfrm>
            <a:off x="1187624" y="3861048"/>
            <a:ext cx="1728192" cy="1472494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4BD2BF7-0D5C-4133-977C-B2DFED7C0EB0}"/>
              </a:ext>
            </a:extLst>
          </p:cNvPr>
          <p:cNvSpPr txBox="1"/>
          <p:nvPr/>
        </p:nvSpPr>
        <p:spPr>
          <a:xfrm>
            <a:off x="2801715" y="511712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</a:t>
            </a:r>
            <a:r>
              <a:rPr lang="nl-NL" sz="2000" b="1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67ACF9E-1710-49CF-A810-7C76F35BE1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3" t="-8153" r="37952" b="83636"/>
          <a:stretch/>
        </p:blipFill>
        <p:spPr>
          <a:xfrm>
            <a:off x="4245327" y="4469469"/>
            <a:ext cx="415069" cy="39697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FE28B44-4081-42F7-8C9D-BF33902E392C}"/>
              </a:ext>
            </a:extLst>
          </p:cNvPr>
          <p:cNvSpPr txBox="1"/>
          <p:nvPr/>
        </p:nvSpPr>
        <p:spPr>
          <a:xfrm>
            <a:off x="3554463" y="4521425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  +   </a:t>
            </a:r>
            <a:r>
              <a:rPr lang="nl-NL" sz="20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CB629FB-C865-4E64-9DEF-AF744F278D9C}"/>
              </a:ext>
            </a:extLst>
          </p:cNvPr>
          <p:cNvSpPr txBox="1"/>
          <p:nvPr/>
        </p:nvSpPr>
        <p:spPr>
          <a:xfrm>
            <a:off x="5756637" y="4521425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n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E1B0BDEE-E583-40F2-A2E8-E28153FA1C71}"/>
              </a:ext>
            </a:extLst>
          </p:cNvPr>
          <p:cNvCxnSpPr>
            <a:cxnSpLocks/>
          </p:cNvCxnSpPr>
          <p:nvPr/>
        </p:nvCxnSpPr>
        <p:spPr>
          <a:xfrm>
            <a:off x="5061441" y="4747416"/>
            <a:ext cx="4490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6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>
            <a:extLst>
              <a:ext uri="{FF2B5EF4-FFF2-40B4-BE49-F238E27FC236}">
                <a16:creationId xmlns:a16="http://schemas.microsoft.com/office/drawing/2014/main" id="{9AAEC27A-B846-CBBA-C8F8-9D795EDE49D4}"/>
              </a:ext>
            </a:extLst>
          </p:cNvPr>
          <p:cNvSpPr txBox="1"/>
          <p:nvPr/>
        </p:nvSpPr>
        <p:spPr>
          <a:xfrm>
            <a:off x="7595616" y="175236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O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05132" y="355505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Cellulose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79512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Zetmeel </a:t>
            </a:r>
            <a:r>
              <a:rPr lang="nl-NL" sz="2000" dirty="0"/>
              <a:t>(amylose, glycogeen, amylopectine)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C7EEB8D0-36B2-9626-5AE8-003AC333AE89}"/>
              </a:ext>
            </a:extLst>
          </p:cNvPr>
          <p:cNvGrpSpPr/>
          <p:nvPr/>
        </p:nvGrpSpPr>
        <p:grpSpPr>
          <a:xfrm>
            <a:off x="1695927" y="1124745"/>
            <a:ext cx="6908521" cy="4464495"/>
            <a:chOff x="1695927" y="1124745"/>
            <a:chExt cx="6908521" cy="4464495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4"/>
            <a:stretch/>
          </p:blipFill>
          <p:spPr>
            <a:xfrm>
              <a:off x="1846539" y="4293096"/>
              <a:ext cx="5829300" cy="1152128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175" b="14213"/>
            <a:stretch/>
          </p:blipFill>
          <p:spPr>
            <a:xfrm>
              <a:off x="1835696" y="1124745"/>
              <a:ext cx="6480720" cy="1152128"/>
            </a:xfrm>
            <a:prstGeom prst="rect">
              <a:avLst/>
            </a:prstGeom>
          </p:spPr>
        </p:pic>
        <p:sp>
          <p:nvSpPr>
            <p:cNvPr id="9" name="Rechthoek 8"/>
            <p:cNvSpPr/>
            <p:nvPr/>
          </p:nvSpPr>
          <p:spPr>
            <a:xfrm>
              <a:off x="1835696" y="5301208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7596336" y="4950000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O</a:t>
              </a:r>
            </a:p>
          </p:txBody>
        </p:sp>
        <p:sp>
          <p:nvSpPr>
            <p:cNvPr id="3" name="Vrije vorm 13">
              <a:extLst>
                <a:ext uri="{FF2B5EF4-FFF2-40B4-BE49-F238E27FC236}">
                  <a16:creationId xmlns:a16="http://schemas.microsoft.com/office/drawing/2014/main" id="{5A3B32AF-99EF-A690-A117-B7E82479E563}"/>
                </a:ext>
              </a:extLst>
            </p:cNvPr>
            <p:cNvSpPr/>
            <p:nvPr/>
          </p:nvSpPr>
          <p:spPr>
            <a:xfrm flipV="1">
              <a:off x="7812000" y="1862292"/>
              <a:ext cx="287672" cy="57151"/>
            </a:xfrm>
            <a:custGeom>
              <a:avLst/>
              <a:gdLst>
                <a:gd name="connsiteX0" fmla="*/ 506027 w 506027"/>
                <a:gd name="connsiteY0" fmla="*/ 62143 h 62143"/>
                <a:gd name="connsiteX1" fmla="*/ 470516 w 506027"/>
                <a:gd name="connsiteY1" fmla="*/ 8877 h 62143"/>
                <a:gd name="connsiteX2" fmla="*/ 452761 w 506027"/>
                <a:gd name="connsiteY2" fmla="*/ 35510 h 62143"/>
                <a:gd name="connsiteX3" fmla="*/ 426128 w 506027"/>
                <a:gd name="connsiteY3" fmla="*/ 44388 h 62143"/>
                <a:gd name="connsiteX4" fmla="*/ 390617 w 506027"/>
                <a:gd name="connsiteY4" fmla="*/ 62143 h 62143"/>
                <a:gd name="connsiteX5" fmla="*/ 363984 w 506027"/>
                <a:gd name="connsiteY5" fmla="*/ 8877 h 62143"/>
                <a:gd name="connsiteX6" fmla="*/ 337351 w 506027"/>
                <a:gd name="connsiteY6" fmla="*/ 0 h 62143"/>
                <a:gd name="connsiteX7" fmla="*/ 292963 w 506027"/>
                <a:gd name="connsiteY7" fmla="*/ 8877 h 62143"/>
                <a:gd name="connsiteX8" fmla="*/ 257452 w 506027"/>
                <a:gd name="connsiteY8" fmla="*/ 62143 h 62143"/>
                <a:gd name="connsiteX9" fmla="*/ 142042 w 506027"/>
                <a:gd name="connsiteY9" fmla="*/ 35510 h 62143"/>
                <a:gd name="connsiteX10" fmla="*/ 106532 w 506027"/>
                <a:gd name="connsiteY10" fmla="*/ 26633 h 62143"/>
                <a:gd name="connsiteX11" fmla="*/ 0 w 506027"/>
                <a:gd name="connsiteY11" fmla="*/ 26633 h 6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027" h="62143">
                  <a:moveTo>
                    <a:pt x="506027" y="62143"/>
                  </a:moveTo>
                  <a:cubicBezTo>
                    <a:pt x="504281" y="53411"/>
                    <a:pt x="505903" y="-5277"/>
                    <a:pt x="470516" y="8877"/>
                  </a:cubicBezTo>
                  <a:cubicBezTo>
                    <a:pt x="460610" y="12840"/>
                    <a:pt x="461092" y="28845"/>
                    <a:pt x="452761" y="35510"/>
                  </a:cubicBezTo>
                  <a:cubicBezTo>
                    <a:pt x="445454" y="41356"/>
                    <a:pt x="434729" y="40702"/>
                    <a:pt x="426128" y="44388"/>
                  </a:cubicBezTo>
                  <a:cubicBezTo>
                    <a:pt x="413964" y="49601"/>
                    <a:pt x="402454" y="56225"/>
                    <a:pt x="390617" y="62143"/>
                  </a:cubicBezTo>
                  <a:cubicBezTo>
                    <a:pt x="384234" y="36613"/>
                    <a:pt x="387262" y="22844"/>
                    <a:pt x="363984" y="8877"/>
                  </a:cubicBezTo>
                  <a:cubicBezTo>
                    <a:pt x="355960" y="4062"/>
                    <a:pt x="346229" y="2959"/>
                    <a:pt x="337351" y="0"/>
                  </a:cubicBezTo>
                  <a:cubicBezTo>
                    <a:pt x="322555" y="2959"/>
                    <a:pt x="303633" y="-1793"/>
                    <a:pt x="292963" y="8877"/>
                  </a:cubicBezTo>
                  <a:cubicBezTo>
                    <a:pt x="217974" y="83866"/>
                    <a:pt x="338261" y="35209"/>
                    <a:pt x="257452" y="62143"/>
                  </a:cubicBezTo>
                  <a:cubicBezTo>
                    <a:pt x="203157" y="25947"/>
                    <a:pt x="249567" y="50870"/>
                    <a:pt x="142042" y="35510"/>
                  </a:cubicBezTo>
                  <a:cubicBezTo>
                    <a:pt x="129964" y="33785"/>
                    <a:pt x="118709" y="27394"/>
                    <a:pt x="106532" y="26633"/>
                  </a:cubicBezTo>
                  <a:cubicBezTo>
                    <a:pt x="71090" y="24418"/>
                    <a:pt x="35511" y="26633"/>
                    <a:pt x="0" y="2663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Vrije vorm 13">
              <a:extLst>
                <a:ext uri="{FF2B5EF4-FFF2-40B4-BE49-F238E27FC236}">
                  <a16:creationId xmlns:a16="http://schemas.microsoft.com/office/drawing/2014/main" id="{BE03B390-BA02-57F9-DBB1-EBBC2212412A}"/>
                </a:ext>
              </a:extLst>
            </p:cNvPr>
            <p:cNvSpPr/>
            <p:nvPr/>
          </p:nvSpPr>
          <p:spPr>
            <a:xfrm flipV="1">
              <a:off x="7812000" y="5059923"/>
              <a:ext cx="287672" cy="57151"/>
            </a:xfrm>
            <a:custGeom>
              <a:avLst/>
              <a:gdLst>
                <a:gd name="connsiteX0" fmla="*/ 506027 w 506027"/>
                <a:gd name="connsiteY0" fmla="*/ 62143 h 62143"/>
                <a:gd name="connsiteX1" fmla="*/ 470516 w 506027"/>
                <a:gd name="connsiteY1" fmla="*/ 8877 h 62143"/>
                <a:gd name="connsiteX2" fmla="*/ 452761 w 506027"/>
                <a:gd name="connsiteY2" fmla="*/ 35510 h 62143"/>
                <a:gd name="connsiteX3" fmla="*/ 426128 w 506027"/>
                <a:gd name="connsiteY3" fmla="*/ 44388 h 62143"/>
                <a:gd name="connsiteX4" fmla="*/ 390617 w 506027"/>
                <a:gd name="connsiteY4" fmla="*/ 62143 h 62143"/>
                <a:gd name="connsiteX5" fmla="*/ 363984 w 506027"/>
                <a:gd name="connsiteY5" fmla="*/ 8877 h 62143"/>
                <a:gd name="connsiteX6" fmla="*/ 337351 w 506027"/>
                <a:gd name="connsiteY6" fmla="*/ 0 h 62143"/>
                <a:gd name="connsiteX7" fmla="*/ 292963 w 506027"/>
                <a:gd name="connsiteY7" fmla="*/ 8877 h 62143"/>
                <a:gd name="connsiteX8" fmla="*/ 257452 w 506027"/>
                <a:gd name="connsiteY8" fmla="*/ 62143 h 62143"/>
                <a:gd name="connsiteX9" fmla="*/ 142042 w 506027"/>
                <a:gd name="connsiteY9" fmla="*/ 35510 h 62143"/>
                <a:gd name="connsiteX10" fmla="*/ 106532 w 506027"/>
                <a:gd name="connsiteY10" fmla="*/ 26633 h 62143"/>
                <a:gd name="connsiteX11" fmla="*/ 0 w 506027"/>
                <a:gd name="connsiteY11" fmla="*/ 26633 h 6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027" h="62143">
                  <a:moveTo>
                    <a:pt x="506027" y="62143"/>
                  </a:moveTo>
                  <a:cubicBezTo>
                    <a:pt x="504281" y="53411"/>
                    <a:pt x="505903" y="-5277"/>
                    <a:pt x="470516" y="8877"/>
                  </a:cubicBezTo>
                  <a:cubicBezTo>
                    <a:pt x="460610" y="12840"/>
                    <a:pt x="461092" y="28845"/>
                    <a:pt x="452761" y="35510"/>
                  </a:cubicBezTo>
                  <a:cubicBezTo>
                    <a:pt x="445454" y="41356"/>
                    <a:pt x="434729" y="40702"/>
                    <a:pt x="426128" y="44388"/>
                  </a:cubicBezTo>
                  <a:cubicBezTo>
                    <a:pt x="413964" y="49601"/>
                    <a:pt x="402454" y="56225"/>
                    <a:pt x="390617" y="62143"/>
                  </a:cubicBezTo>
                  <a:cubicBezTo>
                    <a:pt x="384234" y="36613"/>
                    <a:pt x="387262" y="22844"/>
                    <a:pt x="363984" y="8877"/>
                  </a:cubicBezTo>
                  <a:cubicBezTo>
                    <a:pt x="355960" y="4062"/>
                    <a:pt x="346229" y="2959"/>
                    <a:pt x="337351" y="0"/>
                  </a:cubicBezTo>
                  <a:cubicBezTo>
                    <a:pt x="322555" y="2959"/>
                    <a:pt x="303633" y="-1793"/>
                    <a:pt x="292963" y="8877"/>
                  </a:cubicBezTo>
                  <a:cubicBezTo>
                    <a:pt x="217974" y="83866"/>
                    <a:pt x="338261" y="35209"/>
                    <a:pt x="257452" y="62143"/>
                  </a:cubicBezTo>
                  <a:cubicBezTo>
                    <a:pt x="203157" y="25947"/>
                    <a:pt x="249567" y="50870"/>
                    <a:pt x="142042" y="35510"/>
                  </a:cubicBezTo>
                  <a:cubicBezTo>
                    <a:pt x="129964" y="33785"/>
                    <a:pt x="118709" y="27394"/>
                    <a:pt x="106532" y="26633"/>
                  </a:cubicBezTo>
                  <a:cubicBezTo>
                    <a:pt x="71090" y="24418"/>
                    <a:pt x="35511" y="26633"/>
                    <a:pt x="0" y="2663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718CEE2-B08C-D63B-F723-5CC565747B9A}"/>
                </a:ext>
              </a:extLst>
            </p:cNvPr>
            <p:cNvSpPr/>
            <p:nvPr/>
          </p:nvSpPr>
          <p:spPr>
            <a:xfrm>
              <a:off x="1793797" y="1704873"/>
              <a:ext cx="230801" cy="23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Vrije vorm 11">
              <a:extLst>
                <a:ext uri="{FF2B5EF4-FFF2-40B4-BE49-F238E27FC236}">
                  <a16:creationId xmlns:a16="http://schemas.microsoft.com/office/drawing/2014/main" id="{9BEEBB20-0516-41BC-A276-7B4A5C0DC82F}"/>
                </a:ext>
              </a:extLst>
            </p:cNvPr>
            <p:cNvSpPr>
              <a:spLocks/>
            </p:cNvSpPr>
            <p:nvPr/>
          </p:nvSpPr>
          <p:spPr>
            <a:xfrm>
              <a:off x="1699625" y="1697356"/>
              <a:ext cx="349585" cy="75102"/>
            </a:xfrm>
            <a:custGeom>
              <a:avLst/>
              <a:gdLst>
                <a:gd name="connsiteX0" fmla="*/ 0 w 798990"/>
                <a:gd name="connsiteY0" fmla="*/ 0 h 98414"/>
                <a:gd name="connsiteX1" fmla="*/ 44388 w 798990"/>
                <a:gd name="connsiteY1" fmla="*/ 8877 h 98414"/>
                <a:gd name="connsiteX2" fmla="*/ 97654 w 798990"/>
                <a:gd name="connsiteY2" fmla="*/ 44388 h 98414"/>
                <a:gd name="connsiteX3" fmla="*/ 124287 w 798990"/>
                <a:gd name="connsiteY3" fmla="*/ 97654 h 98414"/>
                <a:gd name="connsiteX4" fmla="*/ 150920 w 798990"/>
                <a:gd name="connsiteY4" fmla="*/ 88776 h 98414"/>
                <a:gd name="connsiteX5" fmla="*/ 186431 w 798990"/>
                <a:gd name="connsiteY5" fmla="*/ 8877 h 98414"/>
                <a:gd name="connsiteX6" fmla="*/ 213064 w 798990"/>
                <a:gd name="connsiteY6" fmla="*/ 17755 h 98414"/>
                <a:gd name="connsiteX7" fmla="*/ 239697 w 798990"/>
                <a:gd name="connsiteY7" fmla="*/ 62143 h 98414"/>
                <a:gd name="connsiteX8" fmla="*/ 266330 w 798990"/>
                <a:gd name="connsiteY8" fmla="*/ 71021 h 98414"/>
                <a:gd name="connsiteX9" fmla="*/ 355107 w 798990"/>
                <a:gd name="connsiteY9" fmla="*/ 62143 h 98414"/>
                <a:gd name="connsiteX10" fmla="*/ 381740 w 798990"/>
                <a:gd name="connsiteY10" fmla="*/ 44388 h 98414"/>
                <a:gd name="connsiteX11" fmla="*/ 408373 w 798990"/>
                <a:gd name="connsiteY11" fmla="*/ 35510 h 98414"/>
                <a:gd name="connsiteX12" fmla="*/ 479394 w 798990"/>
                <a:gd name="connsiteY12" fmla="*/ 44388 h 98414"/>
                <a:gd name="connsiteX13" fmla="*/ 514905 w 798990"/>
                <a:gd name="connsiteY13" fmla="*/ 53266 h 98414"/>
                <a:gd name="connsiteX14" fmla="*/ 798990 w 798990"/>
                <a:gd name="connsiteY14" fmla="*/ 53266 h 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8990" h="98414">
                  <a:moveTo>
                    <a:pt x="0" y="0"/>
                  </a:moveTo>
                  <a:cubicBezTo>
                    <a:pt x="14796" y="2959"/>
                    <a:pt x="30651" y="2633"/>
                    <a:pt x="44388" y="8877"/>
                  </a:cubicBezTo>
                  <a:cubicBezTo>
                    <a:pt x="63815" y="17707"/>
                    <a:pt x="97654" y="44388"/>
                    <a:pt x="97654" y="44388"/>
                  </a:cubicBezTo>
                  <a:cubicBezTo>
                    <a:pt x="101391" y="55599"/>
                    <a:pt x="111050" y="92359"/>
                    <a:pt x="124287" y="97654"/>
                  </a:cubicBezTo>
                  <a:cubicBezTo>
                    <a:pt x="132976" y="101129"/>
                    <a:pt x="142042" y="91735"/>
                    <a:pt x="150920" y="88776"/>
                  </a:cubicBezTo>
                  <a:cubicBezTo>
                    <a:pt x="172049" y="25388"/>
                    <a:pt x="158293" y="51082"/>
                    <a:pt x="186431" y="8877"/>
                  </a:cubicBezTo>
                  <a:cubicBezTo>
                    <a:pt x="195309" y="11836"/>
                    <a:pt x="206447" y="11138"/>
                    <a:pt x="213064" y="17755"/>
                  </a:cubicBezTo>
                  <a:cubicBezTo>
                    <a:pt x="254962" y="59655"/>
                    <a:pt x="188155" y="31218"/>
                    <a:pt x="239697" y="62143"/>
                  </a:cubicBezTo>
                  <a:cubicBezTo>
                    <a:pt x="247721" y="66958"/>
                    <a:pt x="257452" y="68062"/>
                    <a:pt x="266330" y="71021"/>
                  </a:cubicBezTo>
                  <a:cubicBezTo>
                    <a:pt x="295922" y="68062"/>
                    <a:pt x="326129" y="68830"/>
                    <a:pt x="355107" y="62143"/>
                  </a:cubicBezTo>
                  <a:cubicBezTo>
                    <a:pt x="365503" y="59744"/>
                    <a:pt x="372197" y="49160"/>
                    <a:pt x="381740" y="44388"/>
                  </a:cubicBezTo>
                  <a:cubicBezTo>
                    <a:pt x="390110" y="40203"/>
                    <a:pt x="399495" y="38469"/>
                    <a:pt x="408373" y="35510"/>
                  </a:cubicBezTo>
                  <a:cubicBezTo>
                    <a:pt x="432047" y="38469"/>
                    <a:pt x="455861" y="40466"/>
                    <a:pt x="479394" y="44388"/>
                  </a:cubicBezTo>
                  <a:cubicBezTo>
                    <a:pt x="491429" y="46394"/>
                    <a:pt x="502708" y="52927"/>
                    <a:pt x="514905" y="53266"/>
                  </a:cubicBezTo>
                  <a:cubicBezTo>
                    <a:pt x="609563" y="55896"/>
                    <a:pt x="704295" y="53266"/>
                    <a:pt x="798990" y="5326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88CDE8D7-D695-D0B1-A04E-50434958E7CF}"/>
                </a:ext>
              </a:extLst>
            </p:cNvPr>
            <p:cNvSpPr/>
            <p:nvPr/>
          </p:nvSpPr>
          <p:spPr>
            <a:xfrm>
              <a:off x="1790099" y="4922910"/>
              <a:ext cx="230801" cy="23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Vrije vorm 11">
              <a:extLst>
                <a:ext uri="{FF2B5EF4-FFF2-40B4-BE49-F238E27FC236}">
                  <a16:creationId xmlns:a16="http://schemas.microsoft.com/office/drawing/2014/main" id="{07361942-648C-4671-1952-6E9B13B0E6B3}"/>
                </a:ext>
              </a:extLst>
            </p:cNvPr>
            <p:cNvSpPr>
              <a:spLocks/>
            </p:cNvSpPr>
            <p:nvPr/>
          </p:nvSpPr>
          <p:spPr>
            <a:xfrm>
              <a:off x="1695927" y="4915393"/>
              <a:ext cx="349585" cy="75102"/>
            </a:xfrm>
            <a:custGeom>
              <a:avLst/>
              <a:gdLst>
                <a:gd name="connsiteX0" fmla="*/ 0 w 798990"/>
                <a:gd name="connsiteY0" fmla="*/ 0 h 98414"/>
                <a:gd name="connsiteX1" fmla="*/ 44388 w 798990"/>
                <a:gd name="connsiteY1" fmla="*/ 8877 h 98414"/>
                <a:gd name="connsiteX2" fmla="*/ 97654 w 798990"/>
                <a:gd name="connsiteY2" fmla="*/ 44388 h 98414"/>
                <a:gd name="connsiteX3" fmla="*/ 124287 w 798990"/>
                <a:gd name="connsiteY3" fmla="*/ 97654 h 98414"/>
                <a:gd name="connsiteX4" fmla="*/ 150920 w 798990"/>
                <a:gd name="connsiteY4" fmla="*/ 88776 h 98414"/>
                <a:gd name="connsiteX5" fmla="*/ 186431 w 798990"/>
                <a:gd name="connsiteY5" fmla="*/ 8877 h 98414"/>
                <a:gd name="connsiteX6" fmla="*/ 213064 w 798990"/>
                <a:gd name="connsiteY6" fmla="*/ 17755 h 98414"/>
                <a:gd name="connsiteX7" fmla="*/ 239697 w 798990"/>
                <a:gd name="connsiteY7" fmla="*/ 62143 h 98414"/>
                <a:gd name="connsiteX8" fmla="*/ 266330 w 798990"/>
                <a:gd name="connsiteY8" fmla="*/ 71021 h 98414"/>
                <a:gd name="connsiteX9" fmla="*/ 355107 w 798990"/>
                <a:gd name="connsiteY9" fmla="*/ 62143 h 98414"/>
                <a:gd name="connsiteX10" fmla="*/ 381740 w 798990"/>
                <a:gd name="connsiteY10" fmla="*/ 44388 h 98414"/>
                <a:gd name="connsiteX11" fmla="*/ 408373 w 798990"/>
                <a:gd name="connsiteY11" fmla="*/ 35510 h 98414"/>
                <a:gd name="connsiteX12" fmla="*/ 479394 w 798990"/>
                <a:gd name="connsiteY12" fmla="*/ 44388 h 98414"/>
                <a:gd name="connsiteX13" fmla="*/ 514905 w 798990"/>
                <a:gd name="connsiteY13" fmla="*/ 53266 h 98414"/>
                <a:gd name="connsiteX14" fmla="*/ 798990 w 798990"/>
                <a:gd name="connsiteY14" fmla="*/ 53266 h 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8990" h="98414">
                  <a:moveTo>
                    <a:pt x="0" y="0"/>
                  </a:moveTo>
                  <a:cubicBezTo>
                    <a:pt x="14796" y="2959"/>
                    <a:pt x="30651" y="2633"/>
                    <a:pt x="44388" y="8877"/>
                  </a:cubicBezTo>
                  <a:cubicBezTo>
                    <a:pt x="63815" y="17707"/>
                    <a:pt x="97654" y="44388"/>
                    <a:pt x="97654" y="44388"/>
                  </a:cubicBezTo>
                  <a:cubicBezTo>
                    <a:pt x="101391" y="55599"/>
                    <a:pt x="111050" y="92359"/>
                    <a:pt x="124287" y="97654"/>
                  </a:cubicBezTo>
                  <a:cubicBezTo>
                    <a:pt x="132976" y="101129"/>
                    <a:pt x="142042" y="91735"/>
                    <a:pt x="150920" y="88776"/>
                  </a:cubicBezTo>
                  <a:cubicBezTo>
                    <a:pt x="172049" y="25388"/>
                    <a:pt x="158293" y="51082"/>
                    <a:pt x="186431" y="8877"/>
                  </a:cubicBezTo>
                  <a:cubicBezTo>
                    <a:pt x="195309" y="11836"/>
                    <a:pt x="206447" y="11138"/>
                    <a:pt x="213064" y="17755"/>
                  </a:cubicBezTo>
                  <a:cubicBezTo>
                    <a:pt x="254962" y="59655"/>
                    <a:pt x="188155" y="31218"/>
                    <a:pt x="239697" y="62143"/>
                  </a:cubicBezTo>
                  <a:cubicBezTo>
                    <a:pt x="247721" y="66958"/>
                    <a:pt x="257452" y="68062"/>
                    <a:pt x="266330" y="71021"/>
                  </a:cubicBezTo>
                  <a:cubicBezTo>
                    <a:pt x="295922" y="68062"/>
                    <a:pt x="326129" y="68830"/>
                    <a:pt x="355107" y="62143"/>
                  </a:cubicBezTo>
                  <a:cubicBezTo>
                    <a:pt x="365503" y="59744"/>
                    <a:pt x="372197" y="49160"/>
                    <a:pt x="381740" y="44388"/>
                  </a:cubicBezTo>
                  <a:cubicBezTo>
                    <a:pt x="390110" y="40203"/>
                    <a:pt x="399495" y="38469"/>
                    <a:pt x="408373" y="35510"/>
                  </a:cubicBezTo>
                  <a:cubicBezTo>
                    <a:pt x="432047" y="38469"/>
                    <a:pt x="455861" y="40466"/>
                    <a:pt x="479394" y="44388"/>
                  </a:cubicBezTo>
                  <a:cubicBezTo>
                    <a:pt x="491429" y="46394"/>
                    <a:pt x="502708" y="52927"/>
                    <a:pt x="514905" y="53266"/>
                  </a:cubicBezTo>
                  <a:cubicBezTo>
                    <a:pt x="609563" y="55896"/>
                    <a:pt x="704295" y="53266"/>
                    <a:pt x="798990" y="5326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58550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4"/>
          <a:stretch/>
        </p:blipFill>
        <p:spPr>
          <a:xfrm>
            <a:off x="1846539" y="4293096"/>
            <a:ext cx="5829300" cy="11521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3"/>
          <a:stretch/>
        </p:blipFill>
        <p:spPr>
          <a:xfrm>
            <a:off x="1835696" y="1124745"/>
            <a:ext cx="5829300" cy="115212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05132" y="355505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Cellulose</a:t>
            </a:r>
          </a:p>
        </p:txBody>
      </p:sp>
      <p:sp>
        <p:nvSpPr>
          <p:cNvPr id="9" name="Rechthoek 8"/>
          <p:cNvSpPr/>
          <p:nvPr/>
        </p:nvSpPr>
        <p:spPr>
          <a:xfrm>
            <a:off x="1835696" y="5301208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7596336" y="49500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O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596336" y="176690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O 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79512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Zetmeel </a:t>
            </a:r>
            <a:r>
              <a:rPr lang="nl-NL" sz="2000" dirty="0"/>
              <a:t>(amylose, glycogeen, amylopectine)</a:t>
            </a:r>
          </a:p>
        </p:txBody>
      </p:sp>
      <p:sp>
        <p:nvSpPr>
          <p:cNvPr id="3" name="Vrije vorm 13">
            <a:extLst>
              <a:ext uri="{FF2B5EF4-FFF2-40B4-BE49-F238E27FC236}">
                <a16:creationId xmlns:a16="http://schemas.microsoft.com/office/drawing/2014/main" id="{5A3B32AF-99EF-A690-A117-B7E82479E563}"/>
              </a:ext>
            </a:extLst>
          </p:cNvPr>
          <p:cNvSpPr/>
          <p:nvPr/>
        </p:nvSpPr>
        <p:spPr>
          <a:xfrm flipV="1">
            <a:off x="7812000" y="1862292"/>
            <a:ext cx="287672" cy="57151"/>
          </a:xfrm>
          <a:custGeom>
            <a:avLst/>
            <a:gdLst>
              <a:gd name="connsiteX0" fmla="*/ 506027 w 506027"/>
              <a:gd name="connsiteY0" fmla="*/ 62143 h 62143"/>
              <a:gd name="connsiteX1" fmla="*/ 470516 w 506027"/>
              <a:gd name="connsiteY1" fmla="*/ 8877 h 62143"/>
              <a:gd name="connsiteX2" fmla="*/ 452761 w 506027"/>
              <a:gd name="connsiteY2" fmla="*/ 35510 h 62143"/>
              <a:gd name="connsiteX3" fmla="*/ 426128 w 506027"/>
              <a:gd name="connsiteY3" fmla="*/ 44388 h 62143"/>
              <a:gd name="connsiteX4" fmla="*/ 390617 w 506027"/>
              <a:gd name="connsiteY4" fmla="*/ 62143 h 62143"/>
              <a:gd name="connsiteX5" fmla="*/ 363984 w 506027"/>
              <a:gd name="connsiteY5" fmla="*/ 8877 h 62143"/>
              <a:gd name="connsiteX6" fmla="*/ 337351 w 506027"/>
              <a:gd name="connsiteY6" fmla="*/ 0 h 62143"/>
              <a:gd name="connsiteX7" fmla="*/ 292963 w 506027"/>
              <a:gd name="connsiteY7" fmla="*/ 8877 h 62143"/>
              <a:gd name="connsiteX8" fmla="*/ 257452 w 506027"/>
              <a:gd name="connsiteY8" fmla="*/ 62143 h 62143"/>
              <a:gd name="connsiteX9" fmla="*/ 142042 w 506027"/>
              <a:gd name="connsiteY9" fmla="*/ 35510 h 62143"/>
              <a:gd name="connsiteX10" fmla="*/ 106532 w 506027"/>
              <a:gd name="connsiteY10" fmla="*/ 26633 h 62143"/>
              <a:gd name="connsiteX11" fmla="*/ 0 w 506027"/>
              <a:gd name="connsiteY11" fmla="*/ 26633 h 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027" h="62143">
                <a:moveTo>
                  <a:pt x="506027" y="62143"/>
                </a:moveTo>
                <a:cubicBezTo>
                  <a:pt x="504281" y="53411"/>
                  <a:pt x="505903" y="-5277"/>
                  <a:pt x="470516" y="8877"/>
                </a:cubicBezTo>
                <a:cubicBezTo>
                  <a:pt x="460610" y="12840"/>
                  <a:pt x="461092" y="28845"/>
                  <a:pt x="452761" y="35510"/>
                </a:cubicBezTo>
                <a:cubicBezTo>
                  <a:pt x="445454" y="41356"/>
                  <a:pt x="434729" y="40702"/>
                  <a:pt x="426128" y="44388"/>
                </a:cubicBezTo>
                <a:cubicBezTo>
                  <a:pt x="413964" y="49601"/>
                  <a:pt x="402454" y="56225"/>
                  <a:pt x="390617" y="62143"/>
                </a:cubicBezTo>
                <a:cubicBezTo>
                  <a:pt x="384234" y="36613"/>
                  <a:pt x="387262" y="22844"/>
                  <a:pt x="363984" y="8877"/>
                </a:cubicBezTo>
                <a:cubicBezTo>
                  <a:pt x="355960" y="4062"/>
                  <a:pt x="346229" y="2959"/>
                  <a:pt x="337351" y="0"/>
                </a:cubicBezTo>
                <a:cubicBezTo>
                  <a:pt x="322555" y="2959"/>
                  <a:pt x="303633" y="-1793"/>
                  <a:pt x="292963" y="8877"/>
                </a:cubicBezTo>
                <a:cubicBezTo>
                  <a:pt x="217974" y="83866"/>
                  <a:pt x="338261" y="35209"/>
                  <a:pt x="257452" y="62143"/>
                </a:cubicBezTo>
                <a:cubicBezTo>
                  <a:pt x="203157" y="25947"/>
                  <a:pt x="249567" y="50870"/>
                  <a:pt x="142042" y="35510"/>
                </a:cubicBezTo>
                <a:cubicBezTo>
                  <a:pt x="129964" y="33785"/>
                  <a:pt x="118709" y="27394"/>
                  <a:pt x="106532" y="26633"/>
                </a:cubicBezTo>
                <a:cubicBezTo>
                  <a:pt x="71090" y="24418"/>
                  <a:pt x="35511" y="26633"/>
                  <a:pt x="0" y="266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13">
            <a:extLst>
              <a:ext uri="{FF2B5EF4-FFF2-40B4-BE49-F238E27FC236}">
                <a16:creationId xmlns:a16="http://schemas.microsoft.com/office/drawing/2014/main" id="{BE03B390-BA02-57F9-DBB1-EBBC2212412A}"/>
              </a:ext>
            </a:extLst>
          </p:cNvPr>
          <p:cNvSpPr/>
          <p:nvPr/>
        </p:nvSpPr>
        <p:spPr>
          <a:xfrm flipV="1">
            <a:off x="7812000" y="5059923"/>
            <a:ext cx="287672" cy="57151"/>
          </a:xfrm>
          <a:custGeom>
            <a:avLst/>
            <a:gdLst>
              <a:gd name="connsiteX0" fmla="*/ 506027 w 506027"/>
              <a:gd name="connsiteY0" fmla="*/ 62143 h 62143"/>
              <a:gd name="connsiteX1" fmla="*/ 470516 w 506027"/>
              <a:gd name="connsiteY1" fmla="*/ 8877 h 62143"/>
              <a:gd name="connsiteX2" fmla="*/ 452761 w 506027"/>
              <a:gd name="connsiteY2" fmla="*/ 35510 h 62143"/>
              <a:gd name="connsiteX3" fmla="*/ 426128 w 506027"/>
              <a:gd name="connsiteY3" fmla="*/ 44388 h 62143"/>
              <a:gd name="connsiteX4" fmla="*/ 390617 w 506027"/>
              <a:gd name="connsiteY4" fmla="*/ 62143 h 62143"/>
              <a:gd name="connsiteX5" fmla="*/ 363984 w 506027"/>
              <a:gd name="connsiteY5" fmla="*/ 8877 h 62143"/>
              <a:gd name="connsiteX6" fmla="*/ 337351 w 506027"/>
              <a:gd name="connsiteY6" fmla="*/ 0 h 62143"/>
              <a:gd name="connsiteX7" fmla="*/ 292963 w 506027"/>
              <a:gd name="connsiteY7" fmla="*/ 8877 h 62143"/>
              <a:gd name="connsiteX8" fmla="*/ 257452 w 506027"/>
              <a:gd name="connsiteY8" fmla="*/ 62143 h 62143"/>
              <a:gd name="connsiteX9" fmla="*/ 142042 w 506027"/>
              <a:gd name="connsiteY9" fmla="*/ 35510 h 62143"/>
              <a:gd name="connsiteX10" fmla="*/ 106532 w 506027"/>
              <a:gd name="connsiteY10" fmla="*/ 26633 h 62143"/>
              <a:gd name="connsiteX11" fmla="*/ 0 w 506027"/>
              <a:gd name="connsiteY11" fmla="*/ 26633 h 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027" h="62143">
                <a:moveTo>
                  <a:pt x="506027" y="62143"/>
                </a:moveTo>
                <a:cubicBezTo>
                  <a:pt x="504281" y="53411"/>
                  <a:pt x="505903" y="-5277"/>
                  <a:pt x="470516" y="8877"/>
                </a:cubicBezTo>
                <a:cubicBezTo>
                  <a:pt x="460610" y="12840"/>
                  <a:pt x="461092" y="28845"/>
                  <a:pt x="452761" y="35510"/>
                </a:cubicBezTo>
                <a:cubicBezTo>
                  <a:pt x="445454" y="41356"/>
                  <a:pt x="434729" y="40702"/>
                  <a:pt x="426128" y="44388"/>
                </a:cubicBezTo>
                <a:cubicBezTo>
                  <a:pt x="413964" y="49601"/>
                  <a:pt x="402454" y="56225"/>
                  <a:pt x="390617" y="62143"/>
                </a:cubicBezTo>
                <a:cubicBezTo>
                  <a:pt x="384234" y="36613"/>
                  <a:pt x="387262" y="22844"/>
                  <a:pt x="363984" y="8877"/>
                </a:cubicBezTo>
                <a:cubicBezTo>
                  <a:pt x="355960" y="4062"/>
                  <a:pt x="346229" y="2959"/>
                  <a:pt x="337351" y="0"/>
                </a:cubicBezTo>
                <a:cubicBezTo>
                  <a:pt x="322555" y="2959"/>
                  <a:pt x="303633" y="-1793"/>
                  <a:pt x="292963" y="8877"/>
                </a:cubicBezTo>
                <a:cubicBezTo>
                  <a:pt x="217974" y="83866"/>
                  <a:pt x="338261" y="35209"/>
                  <a:pt x="257452" y="62143"/>
                </a:cubicBezTo>
                <a:cubicBezTo>
                  <a:pt x="203157" y="25947"/>
                  <a:pt x="249567" y="50870"/>
                  <a:pt x="142042" y="35510"/>
                </a:cubicBezTo>
                <a:cubicBezTo>
                  <a:pt x="129964" y="33785"/>
                  <a:pt x="118709" y="27394"/>
                  <a:pt x="106532" y="26633"/>
                </a:cubicBezTo>
                <a:cubicBezTo>
                  <a:pt x="71090" y="24418"/>
                  <a:pt x="35511" y="26633"/>
                  <a:pt x="0" y="266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C0EAE25F-3292-A66E-DD65-6E50B9174A08}"/>
              </a:ext>
            </a:extLst>
          </p:cNvPr>
          <p:cNvGrpSpPr/>
          <p:nvPr/>
        </p:nvGrpSpPr>
        <p:grpSpPr>
          <a:xfrm>
            <a:off x="1699625" y="1697356"/>
            <a:ext cx="349585" cy="237734"/>
            <a:chOff x="1699625" y="1697356"/>
            <a:chExt cx="349585" cy="237734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718CEE2-B08C-D63B-F723-5CC565747B9A}"/>
                </a:ext>
              </a:extLst>
            </p:cNvPr>
            <p:cNvSpPr/>
            <p:nvPr/>
          </p:nvSpPr>
          <p:spPr>
            <a:xfrm>
              <a:off x="1793797" y="1704873"/>
              <a:ext cx="230801" cy="23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Vrije vorm 11">
              <a:extLst>
                <a:ext uri="{FF2B5EF4-FFF2-40B4-BE49-F238E27FC236}">
                  <a16:creationId xmlns:a16="http://schemas.microsoft.com/office/drawing/2014/main" id="{9BEEBB20-0516-41BC-A276-7B4A5C0DC82F}"/>
                </a:ext>
              </a:extLst>
            </p:cNvPr>
            <p:cNvSpPr>
              <a:spLocks/>
            </p:cNvSpPr>
            <p:nvPr/>
          </p:nvSpPr>
          <p:spPr>
            <a:xfrm>
              <a:off x="1699625" y="1697356"/>
              <a:ext cx="349585" cy="75102"/>
            </a:xfrm>
            <a:custGeom>
              <a:avLst/>
              <a:gdLst>
                <a:gd name="connsiteX0" fmla="*/ 0 w 798990"/>
                <a:gd name="connsiteY0" fmla="*/ 0 h 98414"/>
                <a:gd name="connsiteX1" fmla="*/ 44388 w 798990"/>
                <a:gd name="connsiteY1" fmla="*/ 8877 h 98414"/>
                <a:gd name="connsiteX2" fmla="*/ 97654 w 798990"/>
                <a:gd name="connsiteY2" fmla="*/ 44388 h 98414"/>
                <a:gd name="connsiteX3" fmla="*/ 124287 w 798990"/>
                <a:gd name="connsiteY3" fmla="*/ 97654 h 98414"/>
                <a:gd name="connsiteX4" fmla="*/ 150920 w 798990"/>
                <a:gd name="connsiteY4" fmla="*/ 88776 h 98414"/>
                <a:gd name="connsiteX5" fmla="*/ 186431 w 798990"/>
                <a:gd name="connsiteY5" fmla="*/ 8877 h 98414"/>
                <a:gd name="connsiteX6" fmla="*/ 213064 w 798990"/>
                <a:gd name="connsiteY6" fmla="*/ 17755 h 98414"/>
                <a:gd name="connsiteX7" fmla="*/ 239697 w 798990"/>
                <a:gd name="connsiteY7" fmla="*/ 62143 h 98414"/>
                <a:gd name="connsiteX8" fmla="*/ 266330 w 798990"/>
                <a:gd name="connsiteY8" fmla="*/ 71021 h 98414"/>
                <a:gd name="connsiteX9" fmla="*/ 355107 w 798990"/>
                <a:gd name="connsiteY9" fmla="*/ 62143 h 98414"/>
                <a:gd name="connsiteX10" fmla="*/ 381740 w 798990"/>
                <a:gd name="connsiteY10" fmla="*/ 44388 h 98414"/>
                <a:gd name="connsiteX11" fmla="*/ 408373 w 798990"/>
                <a:gd name="connsiteY11" fmla="*/ 35510 h 98414"/>
                <a:gd name="connsiteX12" fmla="*/ 479394 w 798990"/>
                <a:gd name="connsiteY12" fmla="*/ 44388 h 98414"/>
                <a:gd name="connsiteX13" fmla="*/ 514905 w 798990"/>
                <a:gd name="connsiteY13" fmla="*/ 53266 h 98414"/>
                <a:gd name="connsiteX14" fmla="*/ 798990 w 798990"/>
                <a:gd name="connsiteY14" fmla="*/ 53266 h 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8990" h="98414">
                  <a:moveTo>
                    <a:pt x="0" y="0"/>
                  </a:moveTo>
                  <a:cubicBezTo>
                    <a:pt x="14796" y="2959"/>
                    <a:pt x="30651" y="2633"/>
                    <a:pt x="44388" y="8877"/>
                  </a:cubicBezTo>
                  <a:cubicBezTo>
                    <a:pt x="63815" y="17707"/>
                    <a:pt x="97654" y="44388"/>
                    <a:pt x="97654" y="44388"/>
                  </a:cubicBezTo>
                  <a:cubicBezTo>
                    <a:pt x="101391" y="55599"/>
                    <a:pt x="111050" y="92359"/>
                    <a:pt x="124287" y="97654"/>
                  </a:cubicBezTo>
                  <a:cubicBezTo>
                    <a:pt x="132976" y="101129"/>
                    <a:pt x="142042" y="91735"/>
                    <a:pt x="150920" y="88776"/>
                  </a:cubicBezTo>
                  <a:cubicBezTo>
                    <a:pt x="172049" y="25388"/>
                    <a:pt x="158293" y="51082"/>
                    <a:pt x="186431" y="8877"/>
                  </a:cubicBezTo>
                  <a:cubicBezTo>
                    <a:pt x="195309" y="11836"/>
                    <a:pt x="206447" y="11138"/>
                    <a:pt x="213064" y="17755"/>
                  </a:cubicBezTo>
                  <a:cubicBezTo>
                    <a:pt x="254962" y="59655"/>
                    <a:pt x="188155" y="31218"/>
                    <a:pt x="239697" y="62143"/>
                  </a:cubicBezTo>
                  <a:cubicBezTo>
                    <a:pt x="247721" y="66958"/>
                    <a:pt x="257452" y="68062"/>
                    <a:pt x="266330" y="71021"/>
                  </a:cubicBezTo>
                  <a:cubicBezTo>
                    <a:pt x="295922" y="68062"/>
                    <a:pt x="326129" y="68830"/>
                    <a:pt x="355107" y="62143"/>
                  </a:cubicBezTo>
                  <a:cubicBezTo>
                    <a:pt x="365503" y="59744"/>
                    <a:pt x="372197" y="49160"/>
                    <a:pt x="381740" y="44388"/>
                  </a:cubicBezTo>
                  <a:cubicBezTo>
                    <a:pt x="390110" y="40203"/>
                    <a:pt x="399495" y="38469"/>
                    <a:pt x="408373" y="35510"/>
                  </a:cubicBezTo>
                  <a:cubicBezTo>
                    <a:pt x="432047" y="38469"/>
                    <a:pt x="455861" y="40466"/>
                    <a:pt x="479394" y="44388"/>
                  </a:cubicBezTo>
                  <a:cubicBezTo>
                    <a:pt x="491429" y="46394"/>
                    <a:pt x="502708" y="52927"/>
                    <a:pt x="514905" y="53266"/>
                  </a:cubicBezTo>
                  <a:cubicBezTo>
                    <a:pt x="609563" y="55896"/>
                    <a:pt x="704295" y="53266"/>
                    <a:pt x="798990" y="5326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Rechthoek 9">
            <a:extLst>
              <a:ext uri="{FF2B5EF4-FFF2-40B4-BE49-F238E27FC236}">
                <a16:creationId xmlns:a16="http://schemas.microsoft.com/office/drawing/2014/main" id="{88CDE8D7-D695-D0B1-A04E-50434958E7CF}"/>
              </a:ext>
            </a:extLst>
          </p:cNvPr>
          <p:cNvSpPr/>
          <p:nvPr/>
        </p:nvSpPr>
        <p:spPr>
          <a:xfrm>
            <a:off x="1790099" y="4922910"/>
            <a:ext cx="230801" cy="230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 11">
            <a:extLst>
              <a:ext uri="{FF2B5EF4-FFF2-40B4-BE49-F238E27FC236}">
                <a16:creationId xmlns:a16="http://schemas.microsoft.com/office/drawing/2014/main" id="{07361942-648C-4671-1952-6E9B13B0E6B3}"/>
              </a:ext>
            </a:extLst>
          </p:cNvPr>
          <p:cNvSpPr>
            <a:spLocks/>
          </p:cNvSpPr>
          <p:nvPr/>
        </p:nvSpPr>
        <p:spPr>
          <a:xfrm>
            <a:off x="1695927" y="4915393"/>
            <a:ext cx="349585" cy="75102"/>
          </a:xfrm>
          <a:custGeom>
            <a:avLst/>
            <a:gdLst>
              <a:gd name="connsiteX0" fmla="*/ 0 w 798990"/>
              <a:gd name="connsiteY0" fmla="*/ 0 h 98414"/>
              <a:gd name="connsiteX1" fmla="*/ 44388 w 798990"/>
              <a:gd name="connsiteY1" fmla="*/ 8877 h 98414"/>
              <a:gd name="connsiteX2" fmla="*/ 97654 w 798990"/>
              <a:gd name="connsiteY2" fmla="*/ 44388 h 98414"/>
              <a:gd name="connsiteX3" fmla="*/ 124287 w 798990"/>
              <a:gd name="connsiteY3" fmla="*/ 97654 h 98414"/>
              <a:gd name="connsiteX4" fmla="*/ 150920 w 798990"/>
              <a:gd name="connsiteY4" fmla="*/ 88776 h 98414"/>
              <a:gd name="connsiteX5" fmla="*/ 186431 w 798990"/>
              <a:gd name="connsiteY5" fmla="*/ 8877 h 98414"/>
              <a:gd name="connsiteX6" fmla="*/ 213064 w 798990"/>
              <a:gd name="connsiteY6" fmla="*/ 17755 h 98414"/>
              <a:gd name="connsiteX7" fmla="*/ 239697 w 798990"/>
              <a:gd name="connsiteY7" fmla="*/ 62143 h 98414"/>
              <a:gd name="connsiteX8" fmla="*/ 266330 w 798990"/>
              <a:gd name="connsiteY8" fmla="*/ 71021 h 98414"/>
              <a:gd name="connsiteX9" fmla="*/ 355107 w 798990"/>
              <a:gd name="connsiteY9" fmla="*/ 62143 h 98414"/>
              <a:gd name="connsiteX10" fmla="*/ 381740 w 798990"/>
              <a:gd name="connsiteY10" fmla="*/ 44388 h 98414"/>
              <a:gd name="connsiteX11" fmla="*/ 408373 w 798990"/>
              <a:gd name="connsiteY11" fmla="*/ 35510 h 98414"/>
              <a:gd name="connsiteX12" fmla="*/ 479394 w 798990"/>
              <a:gd name="connsiteY12" fmla="*/ 44388 h 98414"/>
              <a:gd name="connsiteX13" fmla="*/ 514905 w 798990"/>
              <a:gd name="connsiteY13" fmla="*/ 53266 h 98414"/>
              <a:gd name="connsiteX14" fmla="*/ 798990 w 798990"/>
              <a:gd name="connsiteY14" fmla="*/ 53266 h 9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8990" h="98414">
                <a:moveTo>
                  <a:pt x="0" y="0"/>
                </a:moveTo>
                <a:cubicBezTo>
                  <a:pt x="14796" y="2959"/>
                  <a:pt x="30651" y="2633"/>
                  <a:pt x="44388" y="8877"/>
                </a:cubicBezTo>
                <a:cubicBezTo>
                  <a:pt x="63815" y="17707"/>
                  <a:pt x="97654" y="44388"/>
                  <a:pt x="97654" y="44388"/>
                </a:cubicBezTo>
                <a:cubicBezTo>
                  <a:pt x="101391" y="55599"/>
                  <a:pt x="111050" y="92359"/>
                  <a:pt x="124287" y="97654"/>
                </a:cubicBezTo>
                <a:cubicBezTo>
                  <a:pt x="132976" y="101129"/>
                  <a:pt x="142042" y="91735"/>
                  <a:pt x="150920" y="88776"/>
                </a:cubicBezTo>
                <a:cubicBezTo>
                  <a:pt x="172049" y="25388"/>
                  <a:pt x="158293" y="51082"/>
                  <a:pt x="186431" y="8877"/>
                </a:cubicBezTo>
                <a:cubicBezTo>
                  <a:pt x="195309" y="11836"/>
                  <a:pt x="206447" y="11138"/>
                  <a:pt x="213064" y="17755"/>
                </a:cubicBezTo>
                <a:cubicBezTo>
                  <a:pt x="254962" y="59655"/>
                  <a:pt x="188155" y="31218"/>
                  <a:pt x="239697" y="62143"/>
                </a:cubicBezTo>
                <a:cubicBezTo>
                  <a:pt x="247721" y="66958"/>
                  <a:pt x="257452" y="68062"/>
                  <a:pt x="266330" y="71021"/>
                </a:cubicBezTo>
                <a:cubicBezTo>
                  <a:pt x="295922" y="68062"/>
                  <a:pt x="326129" y="68830"/>
                  <a:pt x="355107" y="62143"/>
                </a:cubicBezTo>
                <a:cubicBezTo>
                  <a:pt x="365503" y="59744"/>
                  <a:pt x="372197" y="49160"/>
                  <a:pt x="381740" y="44388"/>
                </a:cubicBezTo>
                <a:cubicBezTo>
                  <a:pt x="390110" y="40203"/>
                  <a:pt x="399495" y="38469"/>
                  <a:pt x="408373" y="35510"/>
                </a:cubicBezTo>
                <a:cubicBezTo>
                  <a:pt x="432047" y="38469"/>
                  <a:pt x="455861" y="40466"/>
                  <a:pt x="479394" y="44388"/>
                </a:cubicBezTo>
                <a:cubicBezTo>
                  <a:pt x="491429" y="46394"/>
                  <a:pt x="502708" y="52927"/>
                  <a:pt x="514905" y="53266"/>
                </a:cubicBezTo>
                <a:cubicBezTo>
                  <a:pt x="609563" y="55896"/>
                  <a:pt x="704295" y="53266"/>
                  <a:pt x="798990" y="5326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F4F243AE-DD2D-C756-E63B-CC99A257BDC4}"/>
              </a:ext>
            </a:extLst>
          </p:cNvPr>
          <p:cNvSpPr/>
          <p:nvPr/>
        </p:nvSpPr>
        <p:spPr>
          <a:xfrm>
            <a:off x="2843808" y="155679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911EEDED-3B01-5A96-FDED-2B31B7A6F7F7}"/>
              </a:ext>
            </a:extLst>
          </p:cNvPr>
          <p:cNvSpPr/>
          <p:nvPr/>
        </p:nvSpPr>
        <p:spPr>
          <a:xfrm>
            <a:off x="2843808" y="4729336"/>
            <a:ext cx="288032" cy="279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57C04CC-C376-4F39-BFE0-2B34FB438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92" b="36301"/>
          <a:stretch/>
        </p:blipFill>
        <p:spPr>
          <a:xfrm>
            <a:off x="1866358" y="2425497"/>
            <a:ext cx="1625522" cy="121952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05132" y="355505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Cellulose</a:t>
            </a:r>
          </a:p>
        </p:txBody>
      </p:sp>
      <p:sp>
        <p:nvSpPr>
          <p:cNvPr id="9" name="Rechthoek 8"/>
          <p:cNvSpPr/>
          <p:nvPr/>
        </p:nvSpPr>
        <p:spPr>
          <a:xfrm>
            <a:off x="1835696" y="5301208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179512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Zetmeel </a:t>
            </a:r>
            <a:r>
              <a:rPr lang="nl-NL" sz="2000" dirty="0"/>
              <a:t>(amylose, glycogeen, amylopectine)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456229A-554C-4744-88E1-E1B7D0758392}"/>
              </a:ext>
            </a:extLst>
          </p:cNvPr>
          <p:cNvSpPr/>
          <p:nvPr/>
        </p:nvSpPr>
        <p:spPr>
          <a:xfrm>
            <a:off x="2744400" y="2924944"/>
            <a:ext cx="531456" cy="504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26B15EDD-76A7-4FC0-B1B3-51B01D9D3BC3}"/>
              </a:ext>
            </a:extLst>
          </p:cNvPr>
          <p:cNvSpPr/>
          <p:nvPr/>
        </p:nvSpPr>
        <p:spPr>
          <a:xfrm>
            <a:off x="2843808" y="4729336"/>
            <a:ext cx="288032" cy="279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8E5FE55F-694A-4D9D-A768-4B79B932F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1" b="39821"/>
          <a:stretch/>
        </p:blipFill>
        <p:spPr>
          <a:xfrm>
            <a:off x="1720759" y="5615204"/>
            <a:ext cx="1411081" cy="1152128"/>
          </a:xfrm>
          <a:prstGeom prst="rect">
            <a:avLst/>
          </a:prstGeom>
        </p:spPr>
      </p:pic>
      <p:sp>
        <p:nvSpPr>
          <p:cNvPr id="20" name="Ovaal 19">
            <a:extLst>
              <a:ext uri="{FF2B5EF4-FFF2-40B4-BE49-F238E27FC236}">
                <a16:creationId xmlns:a16="http://schemas.microsoft.com/office/drawing/2014/main" id="{0CA92BE7-B5FA-4797-8738-F7127DDB3EF3}"/>
              </a:ext>
            </a:extLst>
          </p:cNvPr>
          <p:cNvSpPr/>
          <p:nvPr/>
        </p:nvSpPr>
        <p:spPr>
          <a:xfrm>
            <a:off x="2744400" y="5841268"/>
            <a:ext cx="531456" cy="504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958A6F8-15D3-4D3A-8A9F-EFEB62192601}"/>
              </a:ext>
            </a:extLst>
          </p:cNvPr>
          <p:cNvSpPr/>
          <p:nvPr/>
        </p:nvSpPr>
        <p:spPr>
          <a:xfrm>
            <a:off x="2843808" y="1560985"/>
            <a:ext cx="288032" cy="279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DFFDDA64-39BE-41E5-5984-23E4AB8D65A1}"/>
              </a:ext>
            </a:extLst>
          </p:cNvPr>
          <p:cNvGrpSpPr/>
          <p:nvPr/>
        </p:nvGrpSpPr>
        <p:grpSpPr>
          <a:xfrm>
            <a:off x="1695927" y="1124745"/>
            <a:ext cx="6908521" cy="4464495"/>
            <a:chOff x="1695927" y="1124745"/>
            <a:chExt cx="6908521" cy="4464495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9287680F-2A7A-6E39-38D1-F2DA6B4E5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4"/>
            <a:stretch/>
          </p:blipFill>
          <p:spPr>
            <a:xfrm>
              <a:off x="1846539" y="4293096"/>
              <a:ext cx="5829300" cy="1152128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DCD3E968-A972-142C-29A4-52560C6CF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13"/>
            <a:stretch/>
          </p:blipFill>
          <p:spPr>
            <a:xfrm>
              <a:off x="1835696" y="1124745"/>
              <a:ext cx="5829300" cy="1152128"/>
            </a:xfrm>
            <a:prstGeom prst="rect">
              <a:avLst/>
            </a:prstGeom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A1F75276-5FD7-4A86-779E-7B15CEF2A4ED}"/>
                </a:ext>
              </a:extLst>
            </p:cNvPr>
            <p:cNvSpPr/>
            <p:nvPr/>
          </p:nvSpPr>
          <p:spPr>
            <a:xfrm>
              <a:off x="1835696" y="5301208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84F09E94-B76A-6B1A-A348-2BC7099FBC5B}"/>
                </a:ext>
              </a:extLst>
            </p:cNvPr>
            <p:cNvSpPr txBox="1"/>
            <p:nvPr/>
          </p:nvSpPr>
          <p:spPr>
            <a:xfrm>
              <a:off x="7596336" y="4950000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O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957B2A97-8B47-0807-DC92-45336EF1C82F}"/>
                </a:ext>
              </a:extLst>
            </p:cNvPr>
            <p:cNvSpPr txBox="1"/>
            <p:nvPr/>
          </p:nvSpPr>
          <p:spPr>
            <a:xfrm>
              <a:off x="7596336" y="1766901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O </a:t>
              </a:r>
            </a:p>
          </p:txBody>
        </p:sp>
        <p:sp>
          <p:nvSpPr>
            <p:cNvPr id="23" name="Vrije vorm 13">
              <a:extLst>
                <a:ext uri="{FF2B5EF4-FFF2-40B4-BE49-F238E27FC236}">
                  <a16:creationId xmlns:a16="http://schemas.microsoft.com/office/drawing/2014/main" id="{A3364167-8C0D-1595-E160-110EB01DAF33}"/>
                </a:ext>
              </a:extLst>
            </p:cNvPr>
            <p:cNvSpPr/>
            <p:nvPr/>
          </p:nvSpPr>
          <p:spPr>
            <a:xfrm flipV="1">
              <a:off x="7812000" y="1862292"/>
              <a:ext cx="287672" cy="57151"/>
            </a:xfrm>
            <a:custGeom>
              <a:avLst/>
              <a:gdLst>
                <a:gd name="connsiteX0" fmla="*/ 506027 w 506027"/>
                <a:gd name="connsiteY0" fmla="*/ 62143 h 62143"/>
                <a:gd name="connsiteX1" fmla="*/ 470516 w 506027"/>
                <a:gd name="connsiteY1" fmla="*/ 8877 h 62143"/>
                <a:gd name="connsiteX2" fmla="*/ 452761 w 506027"/>
                <a:gd name="connsiteY2" fmla="*/ 35510 h 62143"/>
                <a:gd name="connsiteX3" fmla="*/ 426128 w 506027"/>
                <a:gd name="connsiteY3" fmla="*/ 44388 h 62143"/>
                <a:gd name="connsiteX4" fmla="*/ 390617 w 506027"/>
                <a:gd name="connsiteY4" fmla="*/ 62143 h 62143"/>
                <a:gd name="connsiteX5" fmla="*/ 363984 w 506027"/>
                <a:gd name="connsiteY5" fmla="*/ 8877 h 62143"/>
                <a:gd name="connsiteX6" fmla="*/ 337351 w 506027"/>
                <a:gd name="connsiteY6" fmla="*/ 0 h 62143"/>
                <a:gd name="connsiteX7" fmla="*/ 292963 w 506027"/>
                <a:gd name="connsiteY7" fmla="*/ 8877 h 62143"/>
                <a:gd name="connsiteX8" fmla="*/ 257452 w 506027"/>
                <a:gd name="connsiteY8" fmla="*/ 62143 h 62143"/>
                <a:gd name="connsiteX9" fmla="*/ 142042 w 506027"/>
                <a:gd name="connsiteY9" fmla="*/ 35510 h 62143"/>
                <a:gd name="connsiteX10" fmla="*/ 106532 w 506027"/>
                <a:gd name="connsiteY10" fmla="*/ 26633 h 62143"/>
                <a:gd name="connsiteX11" fmla="*/ 0 w 506027"/>
                <a:gd name="connsiteY11" fmla="*/ 26633 h 6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027" h="62143">
                  <a:moveTo>
                    <a:pt x="506027" y="62143"/>
                  </a:moveTo>
                  <a:cubicBezTo>
                    <a:pt x="504281" y="53411"/>
                    <a:pt x="505903" y="-5277"/>
                    <a:pt x="470516" y="8877"/>
                  </a:cubicBezTo>
                  <a:cubicBezTo>
                    <a:pt x="460610" y="12840"/>
                    <a:pt x="461092" y="28845"/>
                    <a:pt x="452761" y="35510"/>
                  </a:cubicBezTo>
                  <a:cubicBezTo>
                    <a:pt x="445454" y="41356"/>
                    <a:pt x="434729" y="40702"/>
                    <a:pt x="426128" y="44388"/>
                  </a:cubicBezTo>
                  <a:cubicBezTo>
                    <a:pt x="413964" y="49601"/>
                    <a:pt x="402454" y="56225"/>
                    <a:pt x="390617" y="62143"/>
                  </a:cubicBezTo>
                  <a:cubicBezTo>
                    <a:pt x="384234" y="36613"/>
                    <a:pt x="387262" y="22844"/>
                    <a:pt x="363984" y="8877"/>
                  </a:cubicBezTo>
                  <a:cubicBezTo>
                    <a:pt x="355960" y="4062"/>
                    <a:pt x="346229" y="2959"/>
                    <a:pt x="337351" y="0"/>
                  </a:cubicBezTo>
                  <a:cubicBezTo>
                    <a:pt x="322555" y="2959"/>
                    <a:pt x="303633" y="-1793"/>
                    <a:pt x="292963" y="8877"/>
                  </a:cubicBezTo>
                  <a:cubicBezTo>
                    <a:pt x="217974" y="83866"/>
                    <a:pt x="338261" y="35209"/>
                    <a:pt x="257452" y="62143"/>
                  </a:cubicBezTo>
                  <a:cubicBezTo>
                    <a:pt x="203157" y="25947"/>
                    <a:pt x="249567" y="50870"/>
                    <a:pt x="142042" y="35510"/>
                  </a:cubicBezTo>
                  <a:cubicBezTo>
                    <a:pt x="129964" y="33785"/>
                    <a:pt x="118709" y="27394"/>
                    <a:pt x="106532" y="26633"/>
                  </a:cubicBezTo>
                  <a:cubicBezTo>
                    <a:pt x="71090" y="24418"/>
                    <a:pt x="35511" y="26633"/>
                    <a:pt x="0" y="2663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 13">
              <a:extLst>
                <a:ext uri="{FF2B5EF4-FFF2-40B4-BE49-F238E27FC236}">
                  <a16:creationId xmlns:a16="http://schemas.microsoft.com/office/drawing/2014/main" id="{9712E967-B069-DF65-4747-3513A168BE9C}"/>
                </a:ext>
              </a:extLst>
            </p:cNvPr>
            <p:cNvSpPr/>
            <p:nvPr/>
          </p:nvSpPr>
          <p:spPr>
            <a:xfrm flipV="1">
              <a:off x="7812000" y="5059923"/>
              <a:ext cx="287672" cy="57151"/>
            </a:xfrm>
            <a:custGeom>
              <a:avLst/>
              <a:gdLst>
                <a:gd name="connsiteX0" fmla="*/ 506027 w 506027"/>
                <a:gd name="connsiteY0" fmla="*/ 62143 h 62143"/>
                <a:gd name="connsiteX1" fmla="*/ 470516 w 506027"/>
                <a:gd name="connsiteY1" fmla="*/ 8877 h 62143"/>
                <a:gd name="connsiteX2" fmla="*/ 452761 w 506027"/>
                <a:gd name="connsiteY2" fmla="*/ 35510 h 62143"/>
                <a:gd name="connsiteX3" fmla="*/ 426128 w 506027"/>
                <a:gd name="connsiteY3" fmla="*/ 44388 h 62143"/>
                <a:gd name="connsiteX4" fmla="*/ 390617 w 506027"/>
                <a:gd name="connsiteY4" fmla="*/ 62143 h 62143"/>
                <a:gd name="connsiteX5" fmla="*/ 363984 w 506027"/>
                <a:gd name="connsiteY5" fmla="*/ 8877 h 62143"/>
                <a:gd name="connsiteX6" fmla="*/ 337351 w 506027"/>
                <a:gd name="connsiteY6" fmla="*/ 0 h 62143"/>
                <a:gd name="connsiteX7" fmla="*/ 292963 w 506027"/>
                <a:gd name="connsiteY7" fmla="*/ 8877 h 62143"/>
                <a:gd name="connsiteX8" fmla="*/ 257452 w 506027"/>
                <a:gd name="connsiteY8" fmla="*/ 62143 h 62143"/>
                <a:gd name="connsiteX9" fmla="*/ 142042 w 506027"/>
                <a:gd name="connsiteY9" fmla="*/ 35510 h 62143"/>
                <a:gd name="connsiteX10" fmla="*/ 106532 w 506027"/>
                <a:gd name="connsiteY10" fmla="*/ 26633 h 62143"/>
                <a:gd name="connsiteX11" fmla="*/ 0 w 506027"/>
                <a:gd name="connsiteY11" fmla="*/ 26633 h 6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027" h="62143">
                  <a:moveTo>
                    <a:pt x="506027" y="62143"/>
                  </a:moveTo>
                  <a:cubicBezTo>
                    <a:pt x="504281" y="53411"/>
                    <a:pt x="505903" y="-5277"/>
                    <a:pt x="470516" y="8877"/>
                  </a:cubicBezTo>
                  <a:cubicBezTo>
                    <a:pt x="460610" y="12840"/>
                    <a:pt x="461092" y="28845"/>
                    <a:pt x="452761" y="35510"/>
                  </a:cubicBezTo>
                  <a:cubicBezTo>
                    <a:pt x="445454" y="41356"/>
                    <a:pt x="434729" y="40702"/>
                    <a:pt x="426128" y="44388"/>
                  </a:cubicBezTo>
                  <a:cubicBezTo>
                    <a:pt x="413964" y="49601"/>
                    <a:pt x="402454" y="56225"/>
                    <a:pt x="390617" y="62143"/>
                  </a:cubicBezTo>
                  <a:cubicBezTo>
                    <a:pt x="384234" y="36613"/>
                    <a:pt x="387262" y="22844"/>
                    <a:pt x="363984" y="8877"/>
                  </a:cubicBezTo>
                  <a:cubicBezTo>
                    <a:pt x="355960" y="4062"/>
                    <a:pt x="346229" y="2959"/>
                    <a:pt x="337351" y="0"/>
                  </a:cubicBezTo>
                  <a:cubicBezTo>
                    <a:pt x="322555" y="2959"/>
                    <a:pt x="303633" y="-1793"/>
                    <a:pt x="292963" y="8877"/>
                  </a:cubicBezTo>
                  <a:cubicBezTo>
                    <a:pt x="217974" y="83866"/>
                    <a:pt x="338261" y="35209"/>
                    <a:pt x="257452" y="62143"/>
                  </a:cubicBezTo>
                  <a:cubicBezTo>
                    <a:pt x="203157" y="25947"/>
                    <a:pt x="249567" y="50870"/>
                    <a:pt x="142042" y="35510"/>
                  </a:cubicBezTo>
                  <a:cubicBezTo>
                    <a:pt x="129964" y="33785"/>
                    <a:pt x="118709" y="27394"/>
                    <a:pt x="106532" y="26633"/>
                  </a:cubicBezTo>
                  <a:cubicBezTo>
                    <a:pt x="71090" y="24418"/>
                    <a:pt x="35511" y="26633"/>
                    <a:pt x="0" y="2663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5BD98053-ABC4-D955-A252-D1CD80A15FF3}"/>
                </a:ext>
              </a:extLst>
            </p:cNvPr>
            <p:cNvSpPr/>
            <p:nvPr/>
          </p:nvSpPr>
          <p:spPr>
            <a:xfrm>
              <a:off x="1793797" y="1704873"/>
              <a:ext cx="230801" cy="23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Vrije vorm 11">
              <a:extLst>
                <a:ext uri="{FF2B5EF4-FFF2-40B4-BE49-F238E27FC236}">
                  <a16:creationId xmlns:a16="http://schemas.microsoft.com/office/drawing/2014/main" id="{B066144B-275F-788F-A3EF-68D1D861F9C0}"/>
                </a:ext>
              </a:extLst>
            </p:cNvPr>
            <p:cNvSpPr>
              <a:spLocks/>
            </p:cNvSpPr>
            <p:nvPr/>
          </p:nvSpPr>
          <p:spPr>
            <a:xfrm>
              <a:off x="1699625" y="1697356"/>
              <a:ext cx="349585" cy="75102"/>
            </a:xfrm>
            <a:custGeom>
              <a:avLst/>
              <a:gdLst>
                <a:gd name="connsiteX0" fmla="*/ 0 w 798990"/>
                <a:gd name="connsiteY0" fmla="*/ 0 h 98414"/>
                <a:gd name="connsiteX1" fmla="*/ 44388 w 798990"/>
                <a:gd name="connsiteY1" fmla="*/ 8877 h 98414"/>
                <a:gd name="connsiteX2" fmla="*/ 97654 w 798990"/>
                <a:gd name="connsiteY2" fmla="*/ 44388 h 98414"/>
                <a:gd name="connsiteX3" fmla="*/ 124287 w 798990"/>
                <a:gd name="connsiteY3" fmla="*/ 97654 h 98414"/>
                <a:gd name="connsiteX4" fmla="*/ 150920 w 798990"/>
                <a:gd name="connsiteY4" fmla="*/ 88776 h 98414"/>
                <a:gd name="connsiteX5" fmla="*/ 186431 w 798990"/>
                <a:gd name="connsiteY5" fmla="*/ 8877 h 98414"/>
                <a:gd name="connsiteX6" fmla="*/ 213064 w 798990"/>
                <a:gd name="connsiteY6" fmla="*/ 17755 h 98414"/>
                <a:gd name="connsiteX7" fmla="*/ 239697 w 798990"/>
                <a:gd name="connsiteY7" fmla="*/ 62143 h 98414"/>
                <a:gd name="connsiteX8" fmla="*/ 266330 w 798990"/>
                <a:gd name="connsiteY8" fmla="*/ 71021 h 98414"/>
                <a:gd name="connsiteX9" fmla="*/ 355107 w 798990"/>
                <a:gd name="connsiteY9" fmla="*/ 62143 h 98414"/>
                <a:gd name="connsiteX10" fmla="*/ 381740 w 798990"/>
                <a:gd name="connsiteY10" fmla="*/ 44388 h 98414"/>
                <a:gd name="connsiteX11" fmla="*/ 408373 w 798990"/>
                <a:gd name="connsiteY11" fmla="*/ 35510 h 98414"/>
                <a:gd name="connsiteX12" fmla="*/ 479394 w 798990"/>
                <a:gd name="connsiteY12" fmla="*/ 44388 h 98414"/>
                <a:gd name="connsiteX13" fmla="*/ 514905 w 798990"/>
                <a:gd name="connsiteY13" fmla="*/ 53266 h 98414"/>
                <a:gd name="connsiteX14" fmla="*/ 798990 w 798990"/>
                <a:gd name="connsiteY14" fmla="*/ 53266 h 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8990" h="98414">
                  <a:moveTo>
                    <a:pt x="0" y="0"/>
                  </a:moveTo>
                  <a:cubicBezTo>
                    <a:pt x="14796" y="2959"/>
                    <a:pt x="30651" y="2633"/>
                    <a:pt x="44388" y="8877"/>
                  </a:cubicBezTo>
                  <a:cubicBezTo>
                    <a:pt x="63815" y="17707"/>
                    <a:pt x="97654" y="44388"/>
                    <a:pt x="97654" y="44388"/>
                  </a:cubicBezTo>
                  <a:cubicBezTo>
                    <a:pt x="101391" y="55599"/>
                    <a:pt x="111050" y="92359"/>
                    <a:pt x="124287" y="97654"/>
                  </a:cubicBezTo>
                  <a:cubicBezTo>
                    <a:pt x="132976" y="101129"/>
                    <a:pt x="142042" y="91735"/>
                    <a:pt x="150920" y="88776"/>
                  </a:cubicBezTo>
                  <a:cubicBezTo>
                    <a:pt x="172049" y="25388"/>
                    <a:pt x="158293" y="51082"/>
                    <a:pt x="186431" y="8877"/>
                  </a:cubicBezTo>
                  <a:cubicBezTo>
                    <a:pt x="195309" y="11836"/>
                    <a:pt x="206447" y="11138"/>
                    <a:pt x="213064" y="17755"/>
                  </a:cubicBezTo>
                  <a:cubicBezTo>
                    <a:pt x="254962" y="59655"/>
                    <a:pt x="188155" y="31218"/>
                    <a:pt x="239697" y="62143"/>
                  </a:cubicBezTo>
                  <a:cubicBezTo>
                    <a:pt x="247721" y="66958"/>
                    <a:pt x="257452" y="68062"/>
                    <a:pt x="266330" y="71021"/>
                  </a:cubicBezTo>
                  <a:cubicBezTo>
                    <a:pt x="295922" y="68062"/>
                    <a:pt x="326129" y="68830"/>
                    <a:pt x="355107" y="62143"/>
                  </a:cubicBezTo>
                  <a:cubicBezTo>
                    <a:pt x="365503" y="59744"/>
                    <a:pt x="372197" y="49160"/>
                    <a:pt x="381740" y="44388"/>
                  </a:cubicBezTo>
                  <a:cubicBezTo>
                    <a:pt x="390110" y="40203"/>
                    <a:pt x="399495" y="38469"/>
                    <a:pt x="408373" y="35510"/>
                  </a:cubicBezTo>
                  <a:cubicBezTo>
                    <a:pt x="432047" y="38469"/>
                    <a:pt x="455861" y="40466"/>
                    <a:pt x="479394" y="44388"/>
                  </a:cubicBezTo>
                  <a:cubicBezTo>
                    <a:pt x="491429" y="46394"/>
                    <a:pt x="502708" y="52927"/>
                    <a:pt x="514905" y="53266"/>
                  </a:cubicBezTo>
                  <a:cubicBezTo>
                    <a:pt x="609563" y="55896"/>
                    <a:pt x="704295" y="53266"/>
                    <a:pt x="798990" y="5326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CDC3113-0B62-5912-FD0A-1B437323CDE2}"/>
                </a:ext>
              </a:extLst>
            </p:cNvPr>
            <p:cNvSpPr/>
            <p:nvPr/>
          </p:nvSpPr>
          <p:spPr>
            <a:xfrm>
              <a:off x="1790099" y="4922910"/>
              <a:ext cx="230801" cy="23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Vrije vorm 11">
              <a:extLst>
                <a:ext uri="{FF2B5EF4-FFF2-40B4-BE49-F238E27FC236}">
                  <a16:creationId xmlns:a16="http://schemas.microsoft.com/office/drawing/2014/main" id="{2900638B-6339-3829-523D-F78291CC74EB}"/>
                </a:ext>
              </a:extLst>
            </p:cNvPr>
            <p:cNvSpPr>
              <a:spLocks/>
            </p:cNvSpPr>
            <p:nvPr/>
          </p:nvSpPr>
          <p:spPr>
            <a:xfrm>
              <a:off x="1695927" y="4915393"/>
              <a:ext cx="349585" cy="75102"/>
            </a:xfrm>
            <a:custGeom>
              <a:avLst/>
              <a:gdLst>
                <a:gd name="connsiteX0" fmla="*/ 0 w 798990"/>
                <a:gd name="connsiteY0" fmla="*/ 0 h 98414"/>
                <a:gd name="connsiteX1" fmla="*/ 44388 w 798990"/>
                <a:gd name="connsiteY1" fmla="*/ 8877 h 98414"/>
                <a:gd name="connsiteX2" fmla="*/ 97654 w 798990"/>
                <a:gd name="connsiteY2" fmla="*/ 44388 h 98414"/>
                <a:gd name="connsiteX3" fmla="*/ 124287 w 798990"/>
                <a:gd name="connsiteY3" fmla="*/ 97654 h 98414"/>
                <a:gd name="connsiteX4" fmla="*/ 150920 w 798990"/>
                <a:gd name="connsiteY4" fmla="*/ 88776 h 98414"/>
                <a:gd name="connsiteX5" fmla="*/ 186431 w 798990"/>
                <a:gd name="connsiteY5" fmla="*/ 8877 h 98414"/>
                <a:gd name="connsiteX6" fmla="*/ 213064 w 798990"/>
                <a:gd name="connsiteY6" fmla="*/ 17755 h 98414"/>
                <a:gd name="connsiteX7" fmla="*/ 239697 w 798990"/>
                <a:gd name="connsiteY7" fmla="*/ 62143 h 98414"/>
                <a:gd name="connsiteX8" fmla="*/ 266330 w 798990"/>
                <a:gd name="connsiteY8" fmla="*/ 71021 h 98414"/>
                <a:gd name="connsiteX9" fmla="*/ 355107 w 798990"/>
                <a:gd name="connsiteY9" fmla="*/ 62143 h 98414"/>
                <a:gd name="connsiteX10" fmla="*/ 381740 w 798990"/>
                <a:gd name="connsiteY10" fmla="*/ 44388 h 98414"/>
                <a:gd name="connsiteX11" fmla="*/ 408373 w 798990"/>
                <a:gd name="connsiteY11" fmla="*/ 35510 h 98414"/>
                <a:gd name="connsiteX12" fmla="*/ 479394 w 798990"/>
                <a:gd name="connsiteY12" fmla="*/ 44388 h 98414"/>
                <a:gd name="connsiteX13" fmla="*/ 514905 w 798990"/>
                <a:gd name="connsiteY13" fmla="*/ 53266 h 98414"/>
                <a:gd name="connsiteX14" fmla="*/ 798990 w 798990"/>
                <a:gd name="connsiteY14" fmla="*/ 53266 h 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8990" h="98414">
                  <a:moveTo>
                    <a:pt x="0" y="0"/>
                  </a:moveTo>
                  <a:cubicBezTo>
                    <a:pt x="14796" y="2959"/>
                    <a:pt x="30651" y="2633"/>
                    <a:pt x="44388" y="8877"/>
                  </a:cubicBezTo>
                  <a:cubicBezTo>
                    <a:pt x="63815" y="17707"/>
                    <a:pt x="97654" y="44388"/>
                    <a:pt x="97654" y="44388"/>
                  </a:cubicBezTo>
                  <a:cubicBezTo>
                    <a:pt x="101391" y="55599"/>
                    <a:pt x="111050" y="92359"/>
                    <a:pt x="124287" y="97654"/>
                  </a:cubicBezTo>
                  <a:cubicBezTo>
                    <a:pt x="132976" y="101129"/>
                    <a:pt x="142042" y="91735"/>
                    <a:pt x="150920" y="88776"/>
                  </a:cubicBezTo>
                  <a:cubicBezTo>
                    <a:pt x="172049" y="25388"/>
                    <a:pt x="158293" y="51082"/>
                    <a:pt x="186431" y="8877"/>
                  </a:cubicBezTo>
                  <a:cubicBezTo>
                    <a:pt x="195309" y="11836"/>
                    <a:pt x="206447" y="11138"/>
                    <a:pt x="213064" y="17755"/>
                  </a:cubicBezTo>
                  <a:cubicBezTo>
                    <a:pt x="254962" y="59655"/>
                    <a:pt x="188155" y="31218"/>
                    <a:pt x="239697" y="62143"/>
                  </a:cubicBezTo>
                  <a:cubicBezTo>
                    <a:pt x="247721" y="66958"/>
                    <a:pt x="257452" y="68062"/>
                    <a:pt x="266330" y="71021"/>
                  </a:cubicBezTo>
                  <a:cubicBezTo>
                    <a:pt x="295922" y="68062"/>
                    <a:pt x="326129" y="68830"/>
                    <a:pt x="355107" y="62143"/>
                  </a:cubicBezTo>
                  <a:cubicBezTo>
                    <a:pt x="365503" y="59744"/>
                    <a:pt x="372197" y="49160"/>
                    <a:pt x="381740" y="44388"/>
                  </a:cubicBezTo>
                  <a:cubicBezTo>
                    <a:pt x="390110" y="40203"/>
                    <a:pt x="399495" y="38469"/>
                    <a:pt x="408373" y="35510"/>
                  </a:cubicBezTo>
                  <a:cubicBezTo>
                    <a:pt x="432047" y="38469"/>
                    <a:pt x="455861" y="40466"/>
                    <a:pt x="479394" y="44388"/>
                  </a:cubicBezTo>
                  <a:cubicBezTo>
                    <a:pt x="491429" y="46394"/>
                    <a:pt x="502708" y="52927"/>
                    <a:pt x="514905" y="53266"/>
                  </a:cubicBezTo>
                  <a:cubicBezTo>
                    <a:pt x="609563" y="55896"/>
                    <a:pt x="704295" y="53266"/>
                    <a:pt x="798990" y="5326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FC91D09D-F59C-0CFF-80A3-BCEA8F799FDF}"/>
              </a:ext>
            </a:extLst>
          </p:cNvPr>
          <p:cNvSpPr txBox="1"/>
          <p:nvPr/>
        </p:nvSpPr>
        <p:spPr>
          <a:xfrm>
            <a:off x="3690323" y="2915652"/>
            <a:ext cx="355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Monomeer: glucose-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nl-NL" dirty="0" err="1">
                <a:solidFill>
                  <a:srgbClr val="FF0000"/>
                </a:solidFill>
              </a:rPr>
              <a:t>cycloformule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10B059C-044A-2061-B289-DDE7D1CB2315}"/>
              </a:ext>
            </a:extLst>
          </p:cNvPr>
          <p:cNvSpPr txBox="1"/>
          <p:nvPr/>
        </p:nvSpPr>
        <p:spPr>
          <a:xfrm>
            <a:off x="3690323" y="5975991"/>
            <a:ext cx="354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Monomeer: glucose-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nl-N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nl-NL" dirty="0" err="1">
                <a:solidFill>
                  <a:srgbClr val="FF0000"/>
                </a:solidFill>
              </a:rPr>
              <a:t>cycloformule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1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205132" y="3555054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Cellulose  </a:t>
            </a:r>
            <a:r>
              <a:rPr lang="nl-NL" sz="2400" dirty="0">
                <a:solidFill>
                  <a:srgbClr val="FF0000"/>
                </a:solidFill>
              </a:rPr>
              <a:t>hout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835696" y="5301208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179512" y="188640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Zetmeel </a:t>
            </a:r>
            <a:r>
              <a:rPr lang="nl-NL" sz="2000" dirty="0"/>
              <a:t>(amylose, glycogeen, amylopectine)</a:t>
            </a:r>
          </a:p>
          <a:p>
            <a:r>
              <a:rPr lang="nl-NL" sz="2400" dirty="0">
                <a:solidFill>
                  <a:srgbClr val="FF0000"/>
                </a:solidFill>
              </a:rPr>
              <a:t>mais, aardappel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51E2C3AD-334B-2CAE-2AC0-F2B52502D61F}"/>
              </a:ext>
            </a:extLst>
          </p:cNvPr>
          <p:cNvGrpSpPr/>
          <p:nvPr/>
        </p:nvGrpSpPr>
        <p:grpSpPr>
          <a:xfrm>
            <a:off x="1695927" y="1124745"/>
            <a:ext cx="6908521" cy="4464495"/>
            <a:chOff x="1695927" y="1124745"/>
            <a:chExt cx="6908521" cy="4464495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BCFAC99A-ACC4-CDE8-4680-C600D94C8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4"/>
            <a:stretch/>
          </p:blipFill>
          <p:spPr>
            <a:xfrm>
              <a:off x="1846539" y="4293096"/>
              <a:ext cx="5829300" cy="1152128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BB4103B9-8D06-C182-4A46-7A4D9C002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13"/>
            <a:stretch/>
          </p:blipFill>
          <p:spPr>
            <a:xfrm>
              <a:off x="1835696" y="1124745"/>
              <a:ext cx="5829300" cy="1152128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8410E75-A60A-E5BC-E30E-D5B647950E28}"/>
                </a:ext>
              </a:extLst>
            </p:cNvPr>
            <p:cNvSpPr/>
            <p:nvPr/>
          </p:nvSpPr>
          <p:spPr>
            <a:xfrm>
              <a:off x="1835696" y="5301208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88E2055D-C86B-F72B-36A4-FABACAA223CE}"/>
                </a:ext>
              </a:extLst>
            </p:cNvPr>
            <p:cNvSpPr txBox="1"/>
            <p:nvPr/>
          </p:nvSpPr>
          <p:spPr>
            <a:xfrm>
              <a:off x="7596336" y="4950000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O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F1FC6D32-BD01-D98B-DA57-E41AC11F2F26}"/>
                </a:ext>
              </a:extLst>
            </p:cNvPr>
            <p:cNvSpPr txBox="1"/>
            <p:nvPr/>
          </p:nvSpPr>
          <p:spPr>
            <a:xfrm>
              <a:off x="7596336" y="1766901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O </a:t>
              </a:r>
            </a:p>
          </p:txBody>
        </p:sp>
        <p:sp>
          <p:nvSpPr>
            <p:cNvPr id="17" name="Vrije vorm 13">
              <a:extLst>
                <a:ext uri="{FF2B5EF4-FFF2-40B4-BE49-F238E27FC236}">
                  <a16:creationId xmlns:a16="http://schemas.microsoft.com/office/drawing/2014/main" id="{D7D9EAB5-D58F-4384-3B23-D478B83D50B1}"/>
                </a:ext>
              </a:extLst>
            </p:cNvPr>
            <p:cNvSpPr/>
            <p:nvPr/>
          </p:nvSpPr>
          <p:spPr>
            <a:xfrm flipV="1">
              <a:off x="7812000" y="1862292"/>
              <a:ext cx="287672" cy="57151"/>
            </a:xfrm>
            <a:custGeom>
              <a:avLst/>
              <a:gdLst>
                <a:gd name="connsiteX0" fmla="*/ 506027 w 506027"/>
                <a:gd name="connsiteY0" fmla="*/ 62143 h 62143"/>
                <a:gd name="connsiteX1" fmla="*/ 470516 w 506027"/>
                <a:gd name="connsiteY1" fmla="*/ 8877 h 62143"/>
                <a:gd name="connsiteX2" fmla="*/ 452761 w 506027"/>
                <a:gd name="connsiteY2" fmla="*/ 35510 h 62143"/>
                <a:gd name="connsiteX3" fmla="*/ 426128 w 506027"/>
                <a:gd name="connsiteY3" fmla="*/ 44388 h 62143"/>
                <a:gd name="connsiteX4" fmla="*/ 390617 w 506027"/>
                <a:gd name="connsiteY4" fmla="*/ 62143 h 62143"/>
                <a:gd name="connsiteX5" fmla="*/ 363984 w 506027"/>
                <a:gd name="connsiteY5" fmla="*/ 8877 h 62143"/>
                <a:gd name="connsiteX6" fmla="*/ 337351 w 506027"/>
                <a:gd name="connsiteY6" fmla="*/ 0 h 62143"/>
                <a:gd name="connsiteX7" fmla="*/ 292963 w 506027"/>
                <a:gd name="connsiteY7" fmla="*/ 8877 h 62143"/>
                <a:gd name="connsiteX8" fmla="*/ 257452 w 506027"/>
                <a:gd name="connsiteY8" fmla="*/ 62143 h 62143"/>
                <a:gd name="connsiteX9" fmla="*/ 142042 w 506027"/>
                <a:gd name="connsiteY9" fmla="*/ 35510 h 62143"/>
                <a:gd name="connsiteX10" fmla="*/ 106532 w 506027"/>
                <a:gd name="connsiteY10" fmla="*/ 26633 h 62143"/>
                <a:gd name="connsiteX11" fmla="*/ 0 w 506027"/>
                <a:gd name="connsiteY11" fmla="*/ 26633 h 6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027" h="62143">
                  <a:moveTo>
                    <a:pt x="506027" y="62143"/>
                  </a:moveTo>
                  <a:cubicBezTo>
                    <a:pt x="504281" y="53411"/>
                    <a:pt x="505903" y="-5277"/>
                    <a:pt x="470516" y="8877"/>
                  </a:cubicBezTo>
                  <a:cubicBezTo>
                    <a:pt x="460610" y="12840"/>
                    <a:pt x="461092" y="28845"/>
                    <a:pt x="452761" y="35510"/>
                  </a:cubicBezTo>
                  <a:cubicBezTo>
                    <a:pt x="445454" y="41356"/>
                    <a:pt x="434729" y="40702"/>
                    <a:pt x="426128" y="44388"/>
                  </a:cubicBezTo>
                  <a:cubicBezTo>
                    <a:pt x="413964" y="49601"/>
                    <a:pt x="402454" y="56225"/>
                    <a:pt x="390617" y="62143"/>
                  </a:cubicBezTo>
                  <a:cubicBezTo>
                    <a:pt x="384234" y="36613"/>
                    <a:pt x="387262" y="22844"/>
                    <a:pt x="363984" y="8877"/>
                  </a:cubicBezTo>
                  <a:cubicBezTo>
                    <a:pt x="355960" y="4062"/>
                    <a:pt x="346229" y="2959"/>
                    <a:pt x="337351" y="0"/>
                  </a:cubicBezTo>
                  <a:cubicBezTo>
                    <a:pt x="322555" y="2959"/>
                    <a:pt x="303633" y="-1793"/>
                    <a:pt x="292963" y="8877"/>
                  </a:cubicBezTo>
                  <a:cubicBezTo>
                    <a:pt x="217974" y="83866"/>
                    <a:pt x="338261" y="35209"/>
                    <a:pt x="257452" y="62143"/>
                  </a:cubicBezTo>
                  <a:cubicBezTo>
                    <a:pt x="203157" y="25947"/>
                    <a:pt x="249567" y="50870"/>
                    <a:pt x="142042" y="35510"/>
                  </a:cubicBezTo>
                  <a:cubicBezTo>
                    <a:pt x="129964" y="33785"/>
                    <a:pt x="118709" y="27394"/>
                    <a:pt x="106532" y="26633"/>
                  </a:cubicBezTo>
                  <a:cubicBezTo>
                    <a:pt x="71090" y="24418"/>
                    <a:pt x="35511" y="26633"/>
                    <a:pt x="0" y="2663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Vrije vorm 13">
              <a:extLst>
                <a:ext uri="{FF2B5EF4-FFF2-40B4-BE49-F238E27FC236}">
                  <a16:creationId xmlns:a16="http://schemas.microsoft.com/office/drawing/2014/main" id="{6CFBD27D-D7F5-8227-3EB4-682169A6B089}"/>
                </a:ext>
              </a:extLst>
            </p:cNvPr>
            <p:cNvSpPr/>
            <p:nvPr/>
          </p:nvSpPr>
          <p:spPr>
            <a:xfrm flipV="1">
              <a:off x="7812000" y="5059923"/>
              <a:ext cx="287672" cy="57151"/>
            </a:xfrm>
            <a:custGeom>
              <a:avLst/>
              <a:gdLst>
                <a:gd name="connsiteX0" fmla="*/ 506027 w 506027"/>
                <a:gd name="connsiteY0" fmla="*/ 62143 h 62143"/>
                <a:gd name="connsiteX1" fmla="*/ 470516 w 506027"/>
                <a:gd name="connsiteY1" fmla="*/ 8877 h 62143"/>
                <a:gd name="connsiteX2" fmla="*/ 452761 w 506027"/>
                <a:gd name="connsiteY2" fmla="*/ 35510 h 62143"/>
                <a:gd name="connsiteX3" fmla="*/ 426128 w 506027"/>
                <a:gd name="connsiteY3" fmla="*/ 44388 h 62143"/>
                <a:gd name="connsiteX4" fmla="*/ 390617 w 506027"/>
                <a:gd name="connsiteY4" fmla="*/ 62143 h 62143"/>
                <a:gd name="connsiteX5" fmla="*/ 363984 w 506027"/>
                <a:gd name="connsiteY5" fmla="*/ 8877 h 62143"/>
                <a:gd name="connsiteX6" fmla="*/ 337351 w 506027"/>
                <a:gd name="connsiteY6" fmla="*/ 0 h 62143"/>
                <a:gd name="connsiteX7" fmla="*/ 292963 w 506027"/>
                <a:gd name="connsiteY7" fmla="*/ 8877 h 62143"/>
                <a:gd name="connsiteX8" fmla="*/ 257452 w 506027"/>
                <a:gd name="connsiteY8" fmla="*/ 62143 h 62143"/>
                <a:gd name="connsiteX9" fmla="*/ 142042 w 506027"/>
                <a:gd name="connsiteY9" fmla="*/ 35510 h 62143"/>
                <a:gd name="connsiteX10" fmla="*/ 106532 w 506027"/>
                <a:gd name="connsiteY10" fmla="*/ 26633 h 62143"/>
                <a:gd name="connsiteX11" fmla="*/ 0 w 506027"/>
                <a:gd name="connsiteY11" fmla="*/ 26633 h 6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027" h="62143">
                  <a:moveTo>
                    <a:pt x="506027" y="62143"/>
                  </a:moveTo>
                  <a:cubicBezTo>
                    <a:pt x="504281" y="53411"/>
                    <a:pt x="505903" y="-5277"/>
                    <a:pt x="470516" y="8877"/>
                  </a:cubicBezTo>
                  <a:cubicBezTo>
                    <a:pt x="460610" y="12840"/>
                    <a:pt x="461092" y="28845"/>
                    <a:pt x="452761" y="35510"/>
                  </a:cubicBezTo>
                  <a:cubicBezTo>
                    <a:pt x="445454" y="41356"/>
                    <a:pt x="434729" y="40702"/>
                    <a:pt x="426128" y="44388"/>
                  </a:cubicBezTo>
                  <a:cubicBezTo>
                    <a:pt x="413964" y="49601"/>
                    <a:pt x="402454" y="56225"/>
                    <a:pt x="390617" y="62143"/>
                  </a:cubicBezTo>
                  <a:cubicBezTo>
                    <a:pt x="384234" y="36613"/>
                    <a:pt x="387262" y="22844"/>
                    <a:pt x="363984" y="8877"/>
                  </a:cubicBezTo>
                  <a:cubicBezTo>
                    <a:pt x="355960" y="4062"/>
                    <a:pt x="346229" y="2959"/>
                    <a:pt x="337351" y="0"/>
                  </a:cubicBezTo>
                  <a:cubicBezTo>
                    <a:pt x="322555" y="2959"/>
                    <a:pt x="303633" y="-1793"/>
                    <a:pt x="292963" y="8877"/>
                  </a:cubicBezTo>
                  <a:cubicBezTo>
                    <a:pt x="217974" y="83866"/>
                    <a:pt x="338261" y="35209"/>
                    <a:pt x="257452" y="62143"/>
                  </a:cubicBezTo>
                  <a:cubicBezTo>
                    <a:pt x="203157" y="25947"/>
                    <a:pt x="249567" y="50870"/>
                    <a:pt x="142042" y="35510"/>
                  </a:cubicBezTo>
                  <a:cubicBezTo>
                    <a:pt x="129964" y="33785"/>
                    <a:pt x="118709" y="27394"/>
                    <a:pt x="106532" y="26633"/>
                  </a:cubicBezTo>
                  <a:cubicBezTo>
                    <a:pt x="71090" y="24418"/>
                    <a:pt x="35511" y="26633"/>
                    <a:pt x="0" y="2663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86AD8CD-9F51-ADF6-0331-5EFBF8AD620E}"/>
                </a:ext>
              </a:extLst>
            </p:cNvPr>
            <p:cNvSpPr/>
            <p:nvPr/>
          </p:nvSpPr>
          <p:spPr>
            <a:xfrm>
              <a:off x="1793797" y="1704873"/>
              <a:ext cx="230801" cy="23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 11">
              <a:extLst>
                <a:ext uri="{FF2B5EF4-FFF2-40B4-BE49-F238E27FC236}">
                  <a16:creationId xmlns:a16="http://schemas.microsoft.com/office/drawing/2014/main" id="{AB673570-2B8B-DA50-DA30-868B02E87827}"/>
                </a:ext>
              </a:extLst>
            </p:cNvPr>
            <p:cNvSpPr>
              <a:spLocks/>
            </p:cNvSpPr>
            <p:nvPr/>
          </p:nvSpPr>
          <p:spPr>
            <a:xfrm>
              <a:off x="1699625" y="1697356"/>
              <a:ext cx="349585" cy="75102"/>
            </a:xfrm>
            <a:custGeom>
              <a:avLst/>
              <a:gdLst>
                <a:gd name="connsiteX0" fmla="*/ 0 w 798990"/>
                <a:gd name="connsiteY0" fmla="*/ 0 h 98414"/>
                <a:gd name="connsiteX1" fmla="*/ 44388 w 798990"/>
                <a:gd name="connsiteY1" fmla="*/ 8877 h 98414"/>
                <a:gd name="connsiteX2" fmla="*/ 97654 w 798990"/>
                <a:gd name="connsiteY2" fmla="*/ 44388 h 98414"/>
                <a:gd name="connsiteX3" fmla="*/ 124287 w 798990"/>
                <a:gd name="connsiteY3" fmla="*/ 97654 h 98414"/>
                <a:gd name="connsiteX4" fmla="*/ 150920 w 798990"/>
                <a:gd name="connsiteY4" fmla="*/ 88776 h 98414"/>
                <a:gd name="connsiteX5" fmla="*/ 186431 w 798990"/>
                <a:gd name="connsiteY5" fmla="*/ 8877 h 98414"/>
                <a:gd name="connsiteX6" fmla="*/ 213064 w 798990"/>
                <a:gd name="connsiteY6" fmla="*/ 17755 h 98414"/>
                <a:gd name="connsiteX7" fmla="*/ 239697 w 798990"/>
                <a:gd name="connsiteY7" fmla="*/ 62143 h 98414"/>
                <a:gd name="connsiteX8" fmla="*/ 266330 w 798990"/>
                <a:gd name="connsiteY8" fmla="*/ 71021 h 98414"/>
                <a:gd name="connsiteX9" fmla="*/ 355107 w 798990"/>
                <a:gd name="connsiteY9" fmla="*/ 62143 h 98414"/>
                <a:gd name="connsiteX10" fmla="*/ 381740 w 798990"/>
                <a:gd name="connsiteY10" fmla="*/ 44388 h 98414"/>
                <a:gd name="connsiteX11" fmla="*/ 408373 w 798990"/>
                <a:gd name="connsiteY11" fmla="*/ 35510 h 98414"/>
                <a:gd name="connsiteX12" fmla="*/ 479394 w 798990"/>
                <a:gd name="connsiteY12" fmla="*/ 44388 h 98414"/>
                <a:gd name="connsiteX13" fmla="*/ 514905 w 798990"/>
                <a:gd name="connsiteY13" fmla="*/ 53266 h 98414"/>
                <a:gd name="connsiteX14" fmla="*/ 798990 w 798990"/>
                <a:gd name="connsiteY14" fmla="*/ 53266 h 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8990" h="98414">
                  <a:moveTo>
                    <a:pt x="0" y="0"/>
                  </a:moveTo>
                  <a:cubicBezTo>
                    <a:pt x="14796" y="2959"/>
                    <a:pt x="30651" y="2633"/>
                    <a:pt x="44388" y="8877"/>
                  </a:cubicBezTo>
                  <a:cubicBezTo>
                    <a:pt x="63815" y="17707"/>
                    <a:pt x="97654" y="44388"/>
                    <a:pt x="97654" y="44388"/>
                  </a:cubicBezTo>
                  <a:cubicBezTo>
                    <a:pt x="101391" y="55599"/>
                    <a:pt x="111050" y="92359"/>
                    <a:pt x="124287" y="97654"/>
                  </a:cubicBezTo>
                  <a:cubicBezTo>
                    <a:pt x="132976" y="101129"/>
                    <a:pt x="142042" y="91735"/>
                    <a:pt x="150920" y="88776"/>
                  </a:cubicBezTo>
                  <a:cubicBezTo>
                    <a:pt x="172049" y="25388"/>
                    <a:pt x="158293" y="51082"/>
                    <a:pt x="186431" y="8877"/>
                  </a:cubicBezTo>
                  <a:cubicBezTo>
                    <a:pt x="195309" y="11836"/>
                    <a:pt x="206447" y="11138"/>
                    <a:pt x="213064" y="17755"/>
                  </a:cubicBezTo>
                  <a:cubicBezTo>
                    <a:pt x="254962" y="59655"/>
                    <a:pt x="188155" y="31218"/>
                    <a:pt x="239697" y="62143"/>
                  </a:cubicBezTo>
                  <a:cubicBezTo>
                    <a:pt x="247721" y="66958"/>
                    <a:pt x="257452" y="68062"/>
                    <a:pt x="266330" y="71021"/>
                  </a:cubicBezTo>
                  <a:cubicBezTo>
                    <a:pt x="295922" y="68062"/>
                    <a:pt x="326129" y="68830"/>
                    <a:pt x="355107" y="62143"/>
                  </a:cubicBezTo>
                  <a:cubicBezTo>
                    <a:pt x="365503" y="59744"/>
                    <a:pt x="372197" y="49160"/>
                    <a:pt x="381740" y="44388"/>
                  </a:cubicBezTo>
                  <a:cubicBezTo>
                    <a:pt x="390110" y="40203"/>
                    <a:pt x="399495" y="38469"/>
                    <a:pt x="408373" y="35510"/>
                  </a:cubicBezTo>
                  <a:cubicBezTo>
                    <a:pt x="432047" y="38469"/>
                    <a:pt x="455861" y="40466"/>
                    <a:pt x="479394" y="44388"/>
                  </a:cubicBezTo>
                  <a:cubicBezTo>
                    <a:pt x="491429" y="46394"/>
                    <a:pt x="502708" y="52927"/>
                    <a:pt x="514905" y="53266"/>
                  </a:cubicBezTo>
                  <a:cubicBezTo>
                    <a:pt x="609563" y="55896"/>
                    <a:pt x="704295" y="53266"/>
                    <a:pt x="798990" y="5326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8A11D10-EFBA-362B-7385-5ADBE7D41894}"/>
                </a:ext>
              </a:extLst>
            </p:cNvPr>
            <p:cNvSpPr/>
            <p:nvPr/>
          </p:nvSpPr>
          <p:spPr>
            <a:xfrm>
              <a:off x="1790099" y="4922910"/>
              <a:ext cx="230801" cy="230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11">
              <a:extLst>
                <a:ext uri="{FF2B5EF4-FFF2-40B4-BE49-F238E27FC236}">
                  <a16:creationId xmlns:a16="http://schemas.microsoft.com/office/drawing/2014/main" id="{7398D070-6A39-5DD7-DF5B-A0CF5C8B2A5C}"/>
                </a:ext>
              </a:extLst>
            </p:cNvPr>
            <p:cNvSpPr>
              <a:spLocks/>
            </p:cNvSpPr>
            <p:nvPr/>
          </p:nvSpPr>
          <p:spPr>
            <a:xfrm>
              <a:off x="1695927" y="4915393"/>
              <a:ext cx="349585" cy="75102"/>
            </a:xfrm>
            <a:custGeom>
              <a:avLst/>
              <a:gdLst>
                <a:gd name="connsiteX0" fmla="*/ 0 w 798990"/>
                <a:gd name="connsiteY0" fmla="*/ 0 h 98414"/>
                <a:gd name="connsiteX1" fmla="*/ 44388 w 798990"/>
                <a:gd name="connsiteY1" fmla="*/ 8877 h 98414"/>
                <a:gd name="connsiteX2" fmla="*/ 97654 w 798990"/>
                <a:gd name="connsiteY2" fmla="*/ 44388 h 98414"/>
                <a:gd name="connsiteX3" fmla="*/ 124287 w 798990"/>
                <a:gd name="connsiteY3" fmla="*/ 97654 h 98414"/>
                <a:gd name="connsiteX4" fmla="*/ 150920 w 798990"/>
                <a:gd name="connsiteY4" fmla="*/ 88776 h 98414"/>
                <a:gd name="connsiteX5" fmla="*/ 186431 w 798990"/>
                <a:gd name="connsiteY5" fmla="*/ 8877 h 98414"/>
                <a:gd name="connsiteX6" fmla="*/ 213064 w 798990"/>
                <a:gd name="connsiteY6" fmla="*/ 17755 h 98414"/>
                <a:gd name="connsiteX7" fmla="*/ 239697 w 798990"/>
                <a:gd name="connsiteY7" fmla="*/ 62143 h 98414"/>
                <a:gd name="connsiteX8" fmla="*/ 266330 w 798990"/>
                <a:gd name="connsiteY8" fmla="*/ 71021 h 98414"/>
                <a:gd name="connsiteX9" fmla="*/ 355107 w 798990"/>
                <a:gd name="connsiteY9" fmla="*/ 62143 h 98414"/>
                <a:gd name="connsiteX10" fmla="*/ 381740 w 798990"/>
                <a:gd name="connsiteY10" fmla="*/ 44388 h 98414"/>
                <a:gd name="connsiteX11" fmla="*/ 408373 w 798990"/>
                <a:gd name="connsiteY11" fmla="*/ 35510 h 98414"/>
                <a:gd name="connsiteX12" fmla="*/ 479394 w 798990"/>
                <a:gd name="connsiteY12" fmla="*/ 44388 h 98414"/>
                <a:gd name="connsiteX13" fmla="*/ 514905 w 798990"/>
                <a:gd name="connsiteY13" fmla="*/ 53266 h 98414"/>
                <a:gd name="connsiteX14" fmla="*/ 798990 w 798990"/>
                <a:gd name="connsiteY14" fmla="*/ 53266 h 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8990" h="98414">
                  <a:moveTo>
                    <a:pt x="0" y="0"/>
                  </a:moveTo>
                  <a:cubicBezTo>
                    <a:pt x="14796" y="2959"/>
                    <a:pt x="30651" y="2633"/>
                    <a:pt x="44388" y="8877"/>
                  </a:cubicBezTo>
                  <a:cubicBezTo>
                    <a:pt x="63815" y="17707"/>
                    <a:pt x="97654" y="44388"/>
                    <a:pt x="97654" y="44388"/>
                  </a:cubicBezTo>
                  <a:cubicBezTo>
                    <a:pt x="101391" y="55599"/>
                    <a:pt x="111050" y="92359"/>
                    <a:pt x="124287" y="97654"/>
                  </a:cubicBezTo>
                  <a:cubicBezTo>
                    <a:pt x="132976" y="101129"/>
                    <a:pt x="142042" y="91735"/>
                    <a:pt x="150920" y="88776"/>
                  </a:cubicBezTo>
                  <a:cubicBezTo>
                    <a:pt x="172049" y="25388"/>
                    <a:pt x="158293" y="51082"/>
                    <a:pt x="186431" y="8877"/>
                  </a:cubicBezTo>
                  <a:cubicBezTo>
                    <a:pt x="195309" y="11836"/>
                    <a:pt x="206447" y="11138"/>
                    <a:pt x="213064" y="17755"/>
                  </a:cubicBezTo>
                  <a:cubicBezTo>
                    <a:pt x="254962" y="59655"/>
                    <a:pt x="188155" y="31218"/>
                    <a:pt x="239697" y="62143"/>
                  </a:cubicBezTo>
                  <a:cubicBezTo>
                    <a:pt x="247721" y="66958"/>
                    <a:pt x="257452" y="68062"/>
                    <a:pt x="266330" y="71021"/>
                  </a:cubicBezTo>
                  <a:cubicBezTo>
                    <a:pt x="295922" y="68062"/>
                    <a:pt x="326129" y="68830"/>
                    <a:pt x="355107" y="62143"/>
                  </a:cubicBezTo>
                  <a:cubicBezTo>
                    <a:pt x="365503" y="59744"/>
                    <a:pt x="372197" y="49160"/>
                    <a:pt x="381740" y="44388"/>
                  </a:cubicBezTo>
                  <a:cubicBezTo>
                    <a:pt x="390110" y="40203"/>
                    <a:pt x="399495" y="38469"/>
                    <a:pt x="408373" y="35510"/>
                  </a:cubicBezTo>
                  <a:cubicBezTo>
                    <a:pt x="432047" y="38469"/>
                    <a:pt x="455861" y="40466"/>
                    <a:pt x="479394" y="44388"/>
                  </a:cubicBezTo>
                  <a:cubicBezTo>
                    <a:pt x="491429" y="46394"/>
                    <a:pt x="502708" y="52927"/>
                    <a:pt x="514905" y="53266"/>
                  </a:cubicBezTo>
                  <a:cubicBezTo>
                    <a:pt x="609563" y="55896"/>
                    <a:pt x="704295" y="53266"/>
                    <a:pt x="798990" y="5326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213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7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013490" cy="674136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DF64E05-7253-42D3-9453-D6C8290DD32D}"/>
              </a:ext>
            </a:extLst>
          </p:cNvPr>
          <p:cNvSpPr txBox="1"/>
          <p:nvPr/>
        </p:nvSpPr>
        <p:spPr>
          <a:xfrm>
            <a:off x="179512" y="18864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Glucose</a:t>
            </a:r>
          </a:p>
          <a:p>
            <a:r>
              <a:rPr lang="nl-NL" sz="2800" dirty="0">
                <a:solidFill>
                  <a:srgbClr val="FF0000"/>
                </a:solidFill>
              </a:rPr>
              <a:t>Monosacharide</a:t>
            </a:r>
          </a:p>
        </p:txBody>
      </p:sp>
    </p:spTree>
    <p:extLst>
      <p:ext uri="{BB962C8B-B14F-4D97-AF65-F5344CB8AC3E}">
        <p14:creationId xmlns:p14="http://schemas.microsoft.com/office/powerpoint/2010/main" val="31655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6/61/Beta-D-glucose-from-xtal-3D-b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42747"/>
            <a:ext cx="5438775" cy="5114926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hQGERUUEBQTFRQVGBYVGRgYGBgbHRsYHhUYGx8bGRkYGyYeGBwjGhgZIC8hLycpLSwtGx4yNTAqNSYrLCkBCQoKBQUFDQUFDSkYEhgpKSkpKSkpKSkpKSkpKSkpKSkpKSkpKSkpKSkpKSkpKSkpKSkpKSkpKSkpKSkpKSkpKf/AABEIAOYA2wMBIgACEQEDEQH/xAAcAAEAAgMBAQEAAAAAAAAAAAAABQYEBwgDAQL/xABNEAACAQMBBAQJCAUKBAcAAAABAgMABBEFBhIhMQcTQVEIFiIyNWF0s9IUUlRxgZOhsVNicpGSFRgjM0JVc5S00TQ2dYIkJUOiweHw/8QAFAEBAAAAAAAAAAAAAAAAAAAAAP/EABQRAQAAAAAAAAAAAAAAAAAAAAD/2gAMAwEAAhEDEQA/AN40pSgUpSgUpSgUpSgUpVbvtuYoJnggiuLqWPHWCBAwQ9zuxCBv1c5oLJSoPStsINXjlZd9GgBMsUiFZEwCfKQ8eIBwRkGs/RtXj16COeEkxyrvKSMHHrB5UGbSsG31iO5uJbdSeshWN3GDjD727g9vmms6gUqtX23cUEjRQRXN00Z3X+Txl1Ru1WfIUMPm5zWboW1UOvq5j30eI4kikUpIhxnykPHBHI8jQTFKwND1qPaKBJ4CTG+d0kEHgxU8Dy4g1+V16J7s2gJ65YhORg43C5UeVyzkcqCRpSlApSlApSlApSlBqbwj/R8HtA9zLXOtdFeEf6Pg9oHuZa51oO46UpQKUpQKUpQKUpQY2p3DWkMroMsiOwHeQpIH7xUB0Z2gttLtSPOljE7sebSSeWzE9py37gKs5G9VJsdOvtiMw2kKXlpvM0SmURSwhjnq8sCsiAngcggE9woJjaLTYB105AFwbWaMHeILRhSxG7nDYOOODjPrqn9H20F9a6ZarFpryoIgFkFzbrvDJ47rHI+o1NWuzd1qzz3V8I1maCS3ghRiyxIwOd58Dfdju5OMACpjYXSJNB0+2gmAEkUYVgDkZyeR7aCC2NvJb7U75riA279VaDqzIknAdbg70fDj3VZ9pbtrGzuJI876QysuOe8EJGPtqIk2dnku76RH6oXEMEcci4LKyiQMd3sI3hisPTLKFr3qrIu0McUkd2S8jozndCISzENKPLLEcQDgnkKCV6PrJLHTbUJjyokkY/OdwGZie0liTmoXaz/wGr6e8Yw06XUEh+dGsRkUH6nGQfWa9dOtr/Ytfk8Fut5ap/Ut1yxyouSercOMOF5BgRwwMV7aToVzqlwb3UAkcixvFBbo2+sSt5zO5A3pGwBwwAB6+AVzo4169s9NgSHTnmjHWbsguYE3v6V/7LneHHhx7qzdnL6bUNfla4tzbP8AIEG4ZEkyPlBw29HwGckY58PXVj6PNHl0DToIJ1CyIH3gCDjMrsOI4ciK8odElXWpLoqOpazSENkeeJmYjHPkedBaKUpQKUpQKUpQKUpQam8I/wBHwe0D3Mtc610V4R/o+D2ge5lrnWg7jpSlApSlApSlApSlAqE211l9nrC4uIgpeKMsu8MjPrA51N1VelL0Re/4LfmKCc0O/OqW0EzABpYo5CByBZAxA9XGs6ozZhBHZWwXkIIQOOeHVr24Gf3VJ0GDrmntq1vLFHK0LSKVEi+cue0VH7M6FPoSiN5oWhVd1Ujt+qwe8nrGz+7iTU9SgUpSgUpSgUpSgUpSgUpSgUpSg1N4R/o+D2ge5lrnWuivCP8AR8HtA9zLXOtB3HSlKBSlKBSlKBSlKBVV6UvRF7/gt+Yq1VVelL0Re/4LfmKCW2XhNvZWynGVghU47xEoqUqN2Z3TZ23V+Z1EO7+z1a4/CpKgUpSgUpSgUpSgUpSgUpSgUpSgUpSg1N4R/o+D2ge5lrnWuivCP9Hwe0D3Mtc60HcdKUoFKVX9pdVk0+4sEjbCzXDRyDAO8vyeVscRkeUoORjlQWClR20V62nWlxLHweOGV1JGfKWNiOHbxFeGx2oPq1hbTSnekkiR2OAMsVGTgcBQTFKUoFVDpM1CBrOS0klCTXSFI1CPIxORxEcSsxHrxVvqkdHxGrz6hdyD+lN1JbKTjKRRKgVF4ZAJJJ7zxoJPZDaK3vUS2jYrNBHGrQukkbgBQMhJVDFfXjuqyVF6ps/FqksEzbyyW776MpAOCCCjcDlCDxHqFV59s9QUkDR5yATx+UQ8fXQXWlUnx01H+5p/8xBTx01H+5p/8xBQXalUnx01H+5p/wDMQU8dNR/uaf8AzEFBdqrV10j6faMytcqdzAZlWR0U5x5UiIUXj3nhVW2s2qvNQthDNZS2QuJoLfrDLG5KySYcLucVO7kZ9dbGstPj06JYokVI0UKqgcAo7MUHpb3K3ah42V0YZDKQQR3gjgRXpVP2PsxoV7fWkQxAvUXMajkhmEgdVA4Iu9HvBeHnGrhQKUqO2i1A6TaXEy+dFFJIPrVCR+IoMLXNurLZ1xHcTor89wBnYD9ZY1YrnszjPZUjpWsw63H1lvKkqct5TnBHYe4+o1D9H2kLpdhCfOkmRZ5ZMeVJJIN8sx7fOwPUKjtRtRoGs28kOFW/jmimUcmeJOsSQgDzsb6k92KC3WGoR6pGJIXV0bOGU5BwSpwfUQR9lfReoZDFvr1gUOUz5W6SQGx3ZBGa1l0Z7aJpmnRRG2vXKPceVHAzoc3EjeSwPHzsH1g1L7Oa6uv61OyxzR7lnEhEqFGz1ztndPZg86CD8I/0fB7QPcy1zrXRXhH+j4PaB7mWudaDuOlKUCqR0jWKatPpsMhcB7pj5DMjeTbynIdeKnOKu9Y11p0d60bSKGaJusQnPktulcj/ALWI+2gpG1fR5BFY3LdbetuwSuA11OykrGzDKs2GGRyqe6O13dLs+f8AUR8/2alhcQ6wJYg0coGYpUDK2Mggq4B4EjPA17WdmmnxrHEoREAVVHIADAAoPalKru1+142cVI4kM13OSsEA5s3zm+bGvMtQNrtrhs6FjiQz3c3kwwLzY/Ob5sa8y3/4Q93FcbCSz3MUYmtZyJp4w6o0Uu6A8iFyFZGwCQSDmpHY/Y9tILXN4yzX839ZL2KvZHED5qAY7s186UvRF7/gt+YoMGJbnbi4t5JIWtrKBluFDOpkmkA8jghIWMZzzyeFXiovZeH5PZWynmsEI/dEoqUoFKUoFKUoIXa7Z/xltWiVtyQFZIn+bKjBlP1ZGD6iajE2yuLZd2fTrvrwMERKjxMR2rLvABT6xkVbaUGvtI1VtmLsyamhjk1EqesBBiiKArHbM3zt0sd7gCzECtg1haxo8WvQvDcIHjcYKn8wewjmDVP0fV5dhZkstQcvbyHctLpvwhmPY45Bu2gvteN3arfRvG4yrqyMO8EEH8DXtSgo+jalc7FxC1ubW5uEh8iKeBRJvxjzd9d4MjgYB5g44Vk6VYT6/e/LbmMwRxRvFbwvgv5eN+WTBIQkKFCjiBnNSu2G0y7H2kly6M6x7vkqQCd5gvM/XUxE/WgHvAP4UFZ6NdKl0XTYYp1KSK05Kns3riVhy71YH7a94tOkXVnm3T1RtI4w3DG+JnYjv5EGrDSg1N4R/o+D2ge5lrnWuivCP9Hwe0D3Mtc60HcdKUoFKUoNe9GP/Gav7afyNbCrXvRj/wAZq/tp/I1YNrtrxs4qxxIZ7ubyYYF5sfnN82Mcy1B+dstsl2YRUjQz3c2VggXizt3nHmoO01i7GbGNpbvd3zCa/m4u/DdjX9FF81QDj14r22R2QOkM9zdv197N/WSdiDsiiH9mMfjVooFV/ZXXRtnas8kShesmhKHywQjleORxyByxVgrVnR1o1/LaO0F5FDE9xclENuJDwndSSxcf2lPCgvZ1rqb5LQIN027TBgeW7IE3d3HLB51MVrzRrC5stePyuZZy1kd1ljEYAE3EFQTxyc5z21sOgUpSgUpSgUpSgVhazo0WvwvBcIHjcYIP5g9hHMHsrNpQULRtYl2GmSx1By8Eh3LS6bt7oZz2OOQbkwq+1H67ocW0cDwXC70cgwe8dxU9jA8QaqWz+tzbHTpp+pMXRju2l0eUi9kUp7JVGB6/zD9dN3oa4+uL3q1drXzF/ZX8hVJ6bRnRrj64verV2tPMX9lfyFB60pSg1N4R/o+D2ge5lrnWuivCP9Hwe0D3Mtc60HcdKUoFQe120DaBCvVKJJ5pEghQnAMj8ix7FUAsfUKnKpfSDixn066kbdhguSJD2KJI2QO3cAxAJ7M0H5h2Qv7BGlhvkFy7dY6/J4VhdvmtuoJcdm/vFvyqa2dRdUVLua16i6ZDG+8BvrhsFQ3ahK5B7Ripia4W3Qu7AIoLFiQAFAySTyxiovZraVNpIUlUFOs6xkViN5o1kKiQDnusMH/uFBMUpSgVGbO6GuzluIUYsFaVsnGf6SZ5COHcXI+yv1tBrkezdtLcTZ3Il3iBzJzgKPWWIA9Zqt20GsaugmM9talvKS36ky4B4gSylwQ3fujhQWJtDV7wXW828sJg3eGMFw2c888MVJ1RY9vZks77rokjvrGNmdOJjbyCySJxBKNjlnI5VbtHvDqNvFKwAMkaOQOQLKCcfvoMylQGz+0Tatc3sLhR8llRFwDkq0SsCxJwTne5Y5Cp+gUpSgUqE1rXH026s4VClbl5UYnOQFiLArg45jtBrL2g1FtJtZ5kALRRSSAHkSqkjOOOMigkKVH7O6kdZtLedgFaaGKUgcgXjViBnsBNSFArE1SaO0iaWYKUiBlJIBxugnIz24zWXUNtfZjVbOe33lV545I0BIGXKHAGefGgr2g6RcbZQi6vLm4iE434reF+rWKM+bvEDekfGGyeGezFTGzUN5psssFyxnhUK0Nw26HIOQY5AvNlx52OIPHjX52A1qPVLKFVOJIUWGWM8HjkjUIyuvMcRn6iK/ek7U/y3ezwwKGgt0VXmB4deW4xL2HdTiT2E4+sLDSlKDU3hH+j4PaB7mWuda6K8I/0fB7QPcy1zrQdx0pSgV5XVql6jJIqujDDKwBBHcQedetKDVeyezNttHNewSLOILS46pYPlMzRMBkjMZPAcPNzj1VldLmzFy0cF5pjMktkGAjjHExndzugc93dHkYwRnuwcjox/wCM1f20/ka2FQa66Nul+HbECG43YbscN3PkyetM8j+rz7s1sWtK9LvRGWLX+mqRIDvyxJnJOcmSPHJu0gc+Y48/Tou6bRf7trqbBZPNSc4AbsCydit+tyPbx5hdellD/Jkj7m+IpIJWX9RJkZv3LnPqzVrtbpbxFeNgyOAykciCMgj7K9JIxOpVgGVgQQRkEHgQQeYxVLm6O4tLH9BfXlpBnjEk4EYycYQyAmPJPf8AVQVva4/LLjW3iIKx2EcLMOIEg32KfXu8+7NTGzmw00tpbn+U78ZijOFaMAAoCAMqSAOXOrNBsbbWtnJZxoVhlDh8Md5iwwzM5ySx7zUvaWq2SLGgwqKEUdwAwPwFBr3or019JvNVjklaZlnizI/nNmNjlseo/hWx6wNP0WPTJJpIwd64cSPk58oIEGO4YUcKz6BSlKCgdJljJqN3paRSyQsZ5QHQAlf6EnPHhyGO7BNY+2Gx92LG4Z9UunVYZGKdXCoYBCd1txQcHGKu9/okeozQTPvb1uzsmDgZZCp3hjjwNemoQR6mj28hB6yNgyhsNuHySRjiBxxmgj9hfRll7Lbe4SpysbTdPXSYY4Y87kSJGuTk7qqFGT2nAFVPpH6TYdg4sDEly4O5GDy4cGk7QuftPZ3gJPbXbq32Gh6y4bLHgka43nPqHYO9uQrXHRxb33SHqA1W7YpBCWEKY8k5BUrHnsAPF+ZPDs4VjYPYy56WLs3mos7W6t5THh1mP/Sjx5qjtI5cuZ4dF21stmipGoVFAVVAwAAMAAdgoKD0vaXb6fZS3ogia4TcG8d4bwLqpD9Wylxg8iTV10XTYtKhRII0iTAO6igDJHE8O311Uum70NcfXF71au1r5i/sr+QoPWlKUGpvCP8AR8HtA9zLXOtdFeEf6Pg9oHuZa51oO46UqCvtpDZ6hb2m4CJ4ppN/PFSm7wxjjnNBO0qH2u17xXsp7nd3zEm8FzjJyAASOXE1ia9tS1lLFbWsXXXcy9YFLbqRxg4Mkr4JC54AAZJoIvo+0mXTrrVGljZFluy8ZYY3lweK94q71S77aLUNlx119Dby2wI6x7cyb8S/PKOPLQduDkd1XGGYXChkIKsAwI5EEZBH2UH7rRnTJ0RkF76wTI4vPEo5dpkQDn3sPt763nSg536K+mdtB3bbUGL2/BUk5tF6m7WT8R6xwrZ/StMmp6QzRsGjkktcMpBBU3EfFSPVVd17oeS11SC8t0Vrdp1M8BUbqAg5cA8NzPMY4Z7uUvouny7aQloWjs9P326mKOGNzIEc4lbrAVQF13lUDsznjmg2Eg3QPqr9VT4dcutluvXUAZ4oYWnS5jQLvKp4xyJndEg4EY4EZ5Yqt/zitP8A0V1/Anx0G1KVqv8AnFaf+iuv4E+On84rT/0V1/Anx0G1KVqv+cVp/wCiuv4E+On84rT/ANFdfwJ8dBtSqZL/AMxR/wDT5P8AUxVhJ0prtBbxnTo2M9xMbaITYUBgm+0jbpOUVTnHacCsu42Z1CyxcRXiT3SKRuyQRKjrneMasg34wSB/aPEDNBEdJ3TFHsiGgtd2W7xx7Ui/b48W/V/f69U9H+wVx0n3TT3LP1O/vTSnm7c9xD878FH2CrntN0dHb3ULQxW5s4Wt1luPIClWMsmVOODSEjGe7ia3DouixbPQpBboEjQYAH5k9pPMmg97GxTTI1ihVUjQBVVRgADsFe9KUFE6bvQ1x9cXvVq7WvmL+yv5Cqz0oaDNtLps0FsoaVzHgEheUik8Tw5CrPbruKoPMAD8KD0pSlBqbwj/AEfB7QPcy1zrXRXhH+j4PaB7mWudaDuOtc7b2c19rWnrbT/J5OpuT1m4JPJG7kbjcDmtjVE3WzqXd5Ddszb8MckaqMbpD7uSeGeGPxoKB0l6Ff2ul3LTaiJowo3o/ksSbw314b6sStWDR2EWuXQkHlvaWrRE/o1Zw4H/AHlCfqqx7SaEm01rLbSkhZV3SRzHaCPWCBWLr+ykeuGJw7wzw8Yp48b68MEHeBV0PapBBoMjamdLayuWlx1YhlLZ7RuHI9eeVYXR5C8Gl2YlzviCPOe7HD/24rAn2Fl1kquo3slxCrBupWOOJHIOR1u5kuP1cgVbwN3lQfaUpQY2p2xvYZIwcF0dAe4lSM/jVe6Mr5LrTLdFPlwILeVTzSSMbrBh2cRkd4INWqqB0k6HBpkTX0YliuN+GNngmeEuHlVPLKcGIDHjjProPfpB2iWeK8so0aRxZzSuy8RHwARGA/tPkkDuFcvfyXN+ik/gb/auw9ntmLfZpGFuhBkO87szO7t3u7ElqlcUHEsmnyRDLRuB61Yf/Fff5Ml/RSfwN/tXbDIH5jP119xQcTDTpW5Ryfwt/tX5NhIpwY3zzxunl+6u28U3BnOONBz30S/+UGyuJiUj+UXNsSRgK8kUe4WJ5AkFc/VW/b6+TTY3llYKiAszE4AA+uvl/pkWqRtFNGjxuMMrDIP1/wC9a8Gx9suppYyfKJrcW7XSxy3MrxqyzKoURk4K+VniTyoLzs3rB2gtYrgxNF1q74RuYUk4z9a4b7ak6+AYr7QKUpQQ2yettr8BkdVUia4iwucYjmdAeJ5kKM1+Z9daLUYrXdXce3kmLcd7eWRFAHZjDH8Kpuw2z11dwzPFfzQI13dkRrFAwGJ3BIMiMeJGe6vbS9Mm03aBBPcSXO9YuVd0jTGJ+KgRqF7jnGeNBselKUGpvCP9Hwe0D3Mtc610V4R/o+D2ge5lrnWg7jpSlApSlApSlApSlAqm9LXo1v8AGtf9TFVyqm9LXo1v8a1/1MVBcV5V9r4vKvtApSlApSlAqmS/8wx/9Pl/1MVXOqZL/wAwx/8AT5f9TFQXOlKUClKUGBoujJoMZji3ipeSTyjk70kjOfsyxr5JoiS3SXR3usSJ4QM8N1mVjkd+V/E1IUoFKUoNTeEf6Pg9oHuZa51rorwj/R8HtA9zLXOtB3HSlKBSlKBSlKBSlKBUZtHoCbSwGGUsqlo3yuM5SRXHMHtUVJmq3sZrMurm865gepvbiBMADEabm6DjnzPGgsg4Uqu6xrElpqNlAjARzLcl1wMncRSpB7ME1YqBSlKBSlKBUW2gI16LzebrFga33eG7umRXJ5ZzlRUZtftBNaSW9pZBPlNyXwzglYo1GXkIHnEZAC9pNYV1s9qOkoZbe/kuJVG8YZ44+rkxxKruKGjJ5DiezNBdKVRDt62qNpT23kx3kkiyqwBYbkZJTPYQ4IJ9VWraO9bTrS4ljIDxwyupIz5Sxsw4dvECgkaVgaDeNqFrBI+C0kUTtjgN5kBOB2cTWfQKUpQKUpQam8I/0fB7QPcy1zrXRXhH+j4PaB7mWudaDuOlKUClKUClKUClKUHw1q/ZDZGHXp9Tkka4Vhfzr/RzyRggYI8lCOPE8f8Aato1h6fpMWlGQwoEM0jTPjPlSNjLHPfgUFFl2Ti2f1jT2iecl0ugesleTgEUjG+TjmfwrY1Ys+mR3MscroDJFvhG4+TvABsfWAKyqBSlKBSlKClbRyjSNYsbiU7sUkU1rvE4VZCVdQTjALYIHHsq3Xt4mnxtJKwREBZmJwAB2mvPVNKi1qJoriNZI25qwyP/AKPrqCTo4s8p1gnlRCCsc1xNJGCOXkO5U49YNBrez0F7uPSBIZohcXl3OChKOiyKzphx5pKjP1GrptdsMi2Vy3yrUDuwStum6kZWKxsfKUniCRxHKrjeaXHftE0i5aF+sjOT5LbrLnhz8liPtr2urVb5GjkG8jqyMD2qwII+0E0EVsWu7p9p5O7/AEEPDh+jHdwqarytbZbJFjQYRFVFHcoGAP3CvWgUpSgUpSg1N4R/o+D2ge5lrnWuivCP9Hwe0D3Mtc60Eh4w3P0if71/ip4w3P0if71/ipSgeMNz9In+9f4qeMNz9In+9f4qUoHjDc/SJ/vX+KnjDc/SJ/vX+KlKB4w3P0if71/ip4w3P0if71/ipSgeMNz9In+9f4qeMNz9In+9f4qUoHjDc/SJ/vX+KnjDc/SJ/vX+KlKB4w3P0if71/ip4w3P0if71/ipSgeMNz9In+9f4qeMNz9In+9f4qUoHjDc/SJ/vX+KnjDc/SJ/vX+KlKB4w3P0if71/ip4w3P0if71/ipSgeMNz9In+9f4qeMNz9In+9f4qUoHjDc/SJ/vX+KnjDc/SJ/vX+KlKB4w3P0if71/ip4w3P0if71/ipSg8brVJr4YllkcA5AZ2YZ78E1i0pQf/9k="/>
          <p:cNvSpPr>
            <a:spLocks noChangeAspect="1" noChangeArrowheads="1"/>
          </p:cNvSpPr>
          <p:nvPr/>
        </p:nvSpPr>
        <p:spPr bwMode="auto">
          <a:xfrm>
            <a:off x="0" y="-1060450"/>
            <a:ext cx="2085975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 rot="668099">
            <a:off x="7731366" y="4591386"/>
            <a:ext cx="924366" cy="74276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812360" y="5229200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6" descr="http://www.thuisexperimenteren.nl/science/reageerbuisproeven/fehling/glucose.gif">
            <a:extLst>
              <a:ext uri="{FF2B5EF4-FFF2-40B4-BE49-F238E27FC236}">
                <a16:creationId xmlns:a16="http://schemas.microsoft.com/office/drawing/2014/main" id="{283479BF-8215-4C44-9C04-22243C61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8680"/>
            <a:ext cx="2676525" cy="2809876"/>
          </a:xfrm>
          <a:prstGeom prst="rect">
            <a:avLst/>
          </a:prstGeom>
          <a:noFill/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5F697AE-3752-4232-A1C4-B2AAD6C8C5F1}"/>
              </a:ext>
            </a:extLst>
          </p:cNvPr>
          <p:cNvSpPr txBox="1"/>
          <p:nvPr/>
        </p:nvSpPr>
        <p:spPr>
          <a:xfrm>
            <a:off x="179512" y="18864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Glucose</a:t>
            </a:r>
          </a:p>
          <a:p>
            <a:r>
              <a:rPr lang="nl-NL" sz="2800" dirty="0">
                <a:solidFill>
                  <a:srgbClr val="FF0000"/>
                </a:solidFill>
              </a:rPr>
              <a:t>Monosacharide</a:t>
            </a:r>
          </a:p>
        </p:txBody>
      </p:sp>
    </p:spTree>
    <p:extLst>
      <p:ext uri="{BB962C8B-B14F-4D97-AF65-F5344CB8AC3E}">
        <p14:creationId xmlns:p14="http://schemas.microsoft.com/office/powerpoint/2010/main" val="316824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hinmeijer.nl/Upload/1235/web/Thumb/711c82bf-e206-441e-b081-d0b34d26c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17032"/>
            <a:ext cx="2016224" cy="2183174"/>
          </a:xfrm>
          <a:prstGeom prst="rect">
            <a:avLst/>
          </a:prstGeom>
          <a:noFill/>
        </p:spPr>
      </p:pic>
      <p:pic>
        <p:nvPicPr>
          <p:cNvPr id="18440" name="Picture 8" descr="http://www.hinmeijer.nl/Upload/1235/web/Thumb/711c82bf-e206-441e-b081-d0b34d26c796.jpg"/>
          <p:cNvPicPr>
            <a:picLocks noChangeAspect="1" noChangeArrowheads="1"/>
          </p:cNvPicPr>
          <p:nvPr/>
        </p:nvPicPr>
        <p:blipFill>
          <a:blip r:embed="rId2" cstate="print"/>
          <a:srcRect l="77035" t="57120"/>
          <a:stretch>
            <a:fillRect/>
          </a:stretch>
        </p:blipFill>
        <p:spPr bwMode="auto">
          <a:xfrm flipV="1">
            <a:off x="7920000" y="3861048"/>
            <a:ext cx="463020" cy="936104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hQGERUUEBQTFRQVGBYVGRgYGBgbHRsYHhUYGx8bGRkYGyYeGBwjGhgZIC8hLycpLSwtGx4yNTAqNSYrLCkBCQoKBQUFDQUFDSkYEhgpKSkpKSkpKSkpKSkpKSkpKSkpKSkpKSkpKSkpKSkpKSkpKSkpKSkpKSkpKSkpKSkpKf/AABEIAOYA2wMBIgACEQEDEQH/xAAcAAEAAgMBAQEAAAAAAAAAAAAABQYEBwgDAQL/xABNEAACAQMBBAQJCAUKBAcAAAABAgMABBEFBhIhMQcTQVEIFiIyNWF0s9IUUlRxgZOhsVNicpGSFRgjM0JVc5S00TQ2dYIkJUOiweHw/8QAFAEBAAAAAAAAAAAAAAAAAAAAAP/EABQRAQAAAAAAAAAAAAAAAAAAAAD/2gAMAwEAAhEDEQA/AN40pSgUpSgUpSgUpSgUpVbvtuYoJnggiuLqWPHWCBAwQ9zuxCBv1c5oLJSoPStsINXjlZd9GgBMsUiFZEwCfKQ8eIBwRkGs/RtXj16COeEkxyrvKSMHHrB5UGbSsG31iO5uJbdSeshWN3GDjD727g9vmms6gUqtX23cUEjRQRXN00Z3X+Txl1Ru1WfIUMPm5zWboW1UOvq5j30eI4kikUpIhxnykPHBHI8jQTFKwND1qPaKBJ4CTG+d0kEHgxU8Dy4g1+V16J7s2gJ65YhORg43C5UeVyzkcqCRpSlApSlApSlApSlBqbwj/R8HtA9zLXOtdFeEf6Pg9oHuZa51oO46UpQKUpQKUpQKUpQY2p3DWkMroMsiOwHeQpIH7xUB0Z2gttLtSPOljE7sebSSeWzE9py37gKs5G9VJsdOvtiMw2kKXlpvM0SmURSwhjnq8sCsiAngcggE9woJjaLTYB105AFwbWaMHeILRhSxG7nDYOOODjPrqn9H20F9a6ZarFpryoIgFkFzbrvDJ47rHI+o1NWuzd1qzz3V8I1maCS3ghRiyxIwOd58Dfdju5OMACpjYXSJNB0+2gmAEkUYVgDkZyeR7aCC2NvJb7U75riA279VaDqzIknAdbg70fDj3VZ9pbtrGzuJI876QysuOe8EJGPtqIk2dnku76RH6oXEMEcci4LKyiQMd3sI3hisPTLKFr3qrIu0McUkd2S8jozndCISzENKPLLEcQDgnkKCV6PrJLHTbUJjyokkY/OdwGZie0liTmoXaz/wGr6e8Yw06XUEh+dGsRkUH6nGQfWa9dOtr/Ytfk8Fut5ap/Ut1yxyouSercOMOF5BgRwwMV7aToVzqlwb3UAkcixvFBbo2+sSt5zO5A3pGwBwwAB6+AVzo4169s9NgSHTnmjHWbsguYE3v6V/7LneHHhx7qzdnL6bUNfla4tzbP8AIEG4ZEkyPlBw29HwGckY58PXVj6PNHl0DToIJ1CyIH3gCDjMrsOI4ciK8odElXWpLoqOpazSENkeeJmYjHPkedBaKUpQKUpQKUpQKUpQam8I/wBHwe0D3Mtc610V4R/o+D2ge5lrnWg7jpSlApSlApSlApSlAqE211l9nrC4uIgpeKMsu8MjPrA51N1VelL0Re/4LfmKCc0O/OqW0EzABpYo5CByBZAxA9XGs6ozZhBHZWwXkIIQOOeHVr24Gf3VJ0GDrmntq1vLFHK0LSKVEi+cue0VH7M6FPoSiN5oWhVd1Ujt+qwe8nrGz+7iTU9SgUpSgUpSgUpSgUpSgUpSgUpSg1N4R/o+D2ge5lrnWuivCP8AR8HtA9zLXOtB3HSlKBSlKBSlKBSlKBVV6UvRF7/gt+Yq1VVelL0Re/4LfmKCW2XhNvZWynGVghU47xEoqUqN2Z3TZ23V+Z1EO7+z1a4/CpKgUpSgUpSgUpSgUpSgUpSgUpSgUpSg1N4R/o+D2ge5lrnWuivCP9Hwe0D3Mtc60HcdKUoFKVX9pdVk0+4sEjbCzXDRyDAO8vyeVscRkeUoORjlQWClR20V62nWlxLHweOGV1JGfKWNiOHbxFeGx2oPq1hbTSnekkiR2OAMsVGTgcBQTFKUoFVDpM1CBrOS0klCTXSFI1CPIxORxEcSsxHrxVvqkdHxGrz6hdyD+lN1JbKTjKRRKgVF4ZAJJJ7zxoJPZDaK3vUS2jYrNBHGrQukkbgBQMhJVDFfXjuqyVF6ps/FqksEzbyyW776MpAOCCCjcDlCDxHqFV59s9QUkDR5yATx+UQ8fXQXWlUnx01H+5p/8xBTx01H+5p/8xBQXalUnx01H+5p/wDMQU8dNR/uaf8AzEFBdqrV10j6faMytcqdzAZlWR0U5x5UiIUXj3nhVW2s2qvNQthDNZS2QuJoLfrDLG5KySYcLucVO7kZ9dbGstPj06JYokVI0UKqgcAo7MUHpb3K3ah42V0YZDKQQR3gjgRXpVP2PsxoV7fWkQxAvUXMajkhmEgdVA4Iu9HvBeHnGrhQKUqO2i1A6TaXEy+dFFJIPrVCR+IoMLXNurLZ1xHcTor89wBnYD9ZY1YrnszjPZUjpWsw63H1lvKkqct5TnBHYe4+o1D9H2kLpdhCfOkmRZ5ZMeVJJIN8sx7fOwPUKjtRtRoGs28kOFW/jmimUcmeJOsSQgDzsb6k92KC3WGoR6pGJIXV0bOGU5BwSpwfUQR9lfReoZDFvr1gUOUz5W6SQGx3ZBGa1l0Z7aJpmnRRG2vXKPceVHAzoc3EjeSwPHzsH1g1L7Oa6uv61OyxzR7lnEhEqFGz1ztndPZg86CD8I/0fB7QPcy1zrXRXhH+j4PaB7mWudaDuOlKUCqR0jWKatPpsMhcB7pj5DMjeTbynIdeKnOKu9Y11p0d60bSKGaJusQnPktulcj/ALWI+2gpG1fR5BFY3LdbetuwSuA11OykrGzDKs2GGRyqe6O13dLs+f8AUR8/2alhcQ6wJYg0coGYpUDK2Mggq4B4EjPA17WdmmnxrHEoREAVVHIADAAoPalKru1+142cVI4kM13OSsEA5s3zm+bGvMtQNrtrhs6FjiQz3c3kwwLzY/Ob5sa8y3/4Q93FcbCSz3MUYmtZyJp4w6o0Uu6A8iFyFZGwCQSDmpHY/Y9tILXN4yzX839ZL2KvZHED5qAY7s186UvRF7/gt+YoMGJbnbi4t5JIWtrKBluFDOpkmkA8jghIWMZzzyeFXiovZeH5PZWynmsEI/dEoqUoFKUoFKUoIXa7Z/xltWiVtyQFZIn+bKjBlP1ZGD6iajE2yuLZd2fTrvrwMERKjxMR2rLvABT6xkVbaUGvtI1VtmLsyamhjk1EqesBBiiKArHbM3zt0sd7gCzECtg1haxo8WvQvDcIHjcYKn8wewjmDVP0fV5dhZkstQcvbyHctLpvwhmPY45Bu2gvteN3arfRvG4yrqyMO8EEH8DXtSgo+jalc7FxC1ubW5uEh8iKeBRJvxjzd9d4MjgYB5g44Vk6VYT6/e/LbmMwRxRvFbwvgv5eN+WTBIQkKFCjiBnNSu2G0y7H2kly6M6x7vkqQCd5gvM/XUxE/WgHvAP4UFZ6NdKl0XTYYp1KSK05Kns3riVhy71YH7a94tOkXVnm3T1RtI4w3DG+JnYjv5EGrDSg1N4R/o+D2ge5lrnWuivCP9Hwe0D3Mtc60HcdKUoFKUoNe9GP/Gav7afyNbCrXvRj/wAZq/tp/I1YNrtrxs4qxxIZ7ubyYYF5sfnN82Mcy1B+dstsl2YRUjQz3c2VggXizt3nHmoO01i7GbGNpbvd3zCa/m4u/DdjX9FF81QDj14r22R2QOkM9zdv197N/WSdiDsiiH9mMfjVooFV/ZXXRtnas8kShesmhKHywQjleORxyByxVgrVnR1o1/LaO0F5FDE9xclENuJDwndSSxcf2lPCgvZ1rqb5LQIN027TBgeW7IE3d3HLB51MVrzRrC5stePyuZZy1kd1ljEYAE3EFQTxyc5z21sOgUpSgUpSgUpSgVhazo0WvwvBcIHjcYIP5g9hHMHsrNpQULRtYl2GmSx1By8Eh3LS6bt7oZz2OOQbkwq+1H67ocW0cDwXC70cgwe8dxU9jA8QaqWz+tzbHTpp+pMXRju2l0eUi9kUp7JVGB6/zD9dN3oa4+uL3q1drXzF/ZX8hVJ6bRnRrj64verV2tPMX9lfyFB60pSg1N4R/o+D2ge5lrnWuivCP9Hwe0D3Mtc60HcdKUoFQe120DaBCvVKJJ5pEghQnAMj8ix7FUAsfUKnKpfSDixn066kbdhguSJD2KJI2QO3cAxAJ7M0H5h2Qv7BGlhvkFy7dY6/J4VhdvmtuoJcdm/vFvyqa2dRdUVLua16i6ZDG+8BvrhsFQ3ahK5B7Ripia4W3Qu7AIoLFiQAFAySTyxiovZraVNpIUlUFOs6xkViN5o1kKiQDnusMH/uFBMUpSgVGbO6GuzluIUYsFaVsnGf6SZ5COHcXI+yv1tBrkezdtLcTZ3Il3iBzJzgKPWWIA9Zqt20GsaugmM9talvKS36ky4B4gSylwQ3fujhQWJtDV7wXW828sJg3eGMFw2c888MVJ1RY9vZks77rokjvrGNmdOJjbyCySJxBKNjlnI5VbtHvDqNvFKwAMkaOQOQLKCcfvoMylQGz+0Tatc3sLhR8llRFwDkq0SsCxJwTne5Y5Cp+gUpSgUqE1rXH026s4VClbl5UYnOQFiLArg45jtBrL2g1FtJtZ5kALRRSSAHkSqkjOOOMigkKVH7O6kdZtLedgFaaGKUgcgXjViBnsBNSFArE1SaO0iaWYKUiBlJIBxugnIz24zWXUNtfZjVbOe33lV545I0BIGXKHAGefGgr2g6RcbZQi6vLm4iE434reF+rWKM+bvEDekfGGyeGezFTGzUN5psssFyxnhUK0Nw26HIOQY5AvNlx52OIPHjX52A1qPVLKFVOJIUWGWM8HjkjUIyuvMcRn6iK/ek7U/y3ezwwKGgt0VXmB4deW4xL2HdTiT2E4+sLDSlKDU3hH+j4PaB7mWuda6K8I/0fB7QPcy1zrQdx0pSgV5XVql6jJIqujDDKwBBHcQedetKDVeyezNttHNewSLOILS46pYPlMzRMBkjMZPAcPNzj1VldLmzFy0cF5pjMktkGAjjHExndzugc93dHkYwRnuwcjox/wCM1f20/ka2FQa66Nul+HbECG43YbscN3PkyetM8j+rz7s1sWtK9LvRGWLX+mqRIDvyxJnJOcmSPHJu0gc+Y48/Tou6bRf7trqbBZPNSc4AbsCydit+tyPbx5hdellD/Jkj7m+IpIJWX9RJkZv3LnPqzVrtbpbxFeNgyOAykciCMgj7K9JIxOpVgGVgQQRkEHgQQeYxVLm6O4tLH9BfXlpBnjEk4EYycYQyAmPJPf8AVQVva4/LLjW3iIKx2EcLMOIEg32KfXu8+7NTGzmw00tpbn+U78ZijOFaMAAoCAMqSAOXOrNBsbbWtnJZxoVhlDh8Md5iwwzM5ySx7zUvaWq2SLGgwqKEUdwAwPwFBr3or019JvNVjklaZlnizI/nNmNjlseo/hWx6wNP0WPTJJpIwd64cSPk58oIEGO4YUcKz6BSlKCgdJljJqN3paRSyQsZ5QHQAlf6EnPHhyGO7BNY+2Gx92LG4Z9UunVYZGKdXCoYBCd1txQcHGKu9/okeozQTPvb1uzsmDgZZCp3hjjwNemoQR6mj28hB6yNgyhsNuHySRjiBxxmgj9hfRll7Lbe4SpysbTdPXSYY4Y87kSJGuTk7qqFGT2nAFVPpH6TYdg4sDEly4O5GDy4cGk7QuftPZ3gJPbXbq32Gh6y4bLHgka43nPqHYO9uQrXHRxb33SHqA1W7YpBCWEKY8k5BUrHnsAPF+ZPDs4VjYPYy56WLs3mos7W6t5THh1mP/Sjx5qjtI5cuZ4dF21stmipGoVFAVVAwAAMAAdgoKD0vaXb6fZS3ogia4TcG8d4bwLqpD9Wylxg8iTV10XTYtKhRII0iTAO6igDJHE8O311Uum70NcfXF71au1r5i/sr+QoPWlKUGpvCP8AR8HtA9zLXOtdFeEf6Pg9oHuZa51oO46UqCvtpDZ6hb2m4CJ4ppN/PFSm7wxjjnNBO0qH2u17xXsp7nd3zEm8FzjJyAASOXE1ia9tS1lLFbWsXXXcy9YFLbqRxg4Mkr4JC54AAZJoIvo+0mXTrrVGljZFluy8ZYY3lweK94q71S77aLUNlx119Dby2wI6x7cyb8S/PKOPLQduDkd1XGGYXChkIKsAwI5EEZBH2UH7rRnTJ0RkF76wTI4vPEo5dpkQDn3sPt763nSg536K+mdtB3bbUGL2/BUk5tF6m7WT8R6xwrZ/StMmp6QzRsGjkktcMpBBU3EfFSPVVd17oeS11SC8t0Vrdp1M8BUbqAg5cA8NzPMY4Z7uUvouny7aQloWjs9P326mKOGNzIEc4lbrAVQF13lUDsznjmg2Eg3QPqr9VT4dcutluvXUAZ4oYWnS5jQLvKp4xyJndEg4EY4EZ5Yqt/zitP8A0V1/Anx0G1KVqv8AnFaf+iuv4E+On84rT/0V1/Anx0G1KVqv+cVp/wCiuv4E+On84rT/ANFdfwJ8dBtSqZL/AMxR/wDT5P8AUxVhJ0prtBbxnTo2M9xMbaITYUBgm+0jbpOUVTnHacCsu42Z1CyxcRXiT3SKRuyQRKjrneMasg34wSB/aPEDNBEdJ3TFHsiGgtd2W7xx7Ui/b48W/V/f69U9H+wVx0n3TT3LP1O/vTSnm7c9xD878FH2CrntN0dHb3ULQxW5s4Wt1luPIClWMsmVOODSEjGe7ia3DouixbPQpBboEjQYAH5k9pPMmg97GxTTI1ihVUjQBVVRgADsFe9KUFE6bvQ1x9cXvVq7WvmL+yv5Cqz0oaDNtLps0FsoaVzHgEheUik8Tw5CrPbruKoPMAD8KD0pSlBqbwj/AEfB7QPcy1zrXRXhH+j4PaB7mWudaDuOtc7b2c19rWnrbT/J5OpuT1m4JPJG7kbjcDmtjVE3WzqXd5Ddszb8MckaqMbpD7uSeGeGPxoKB0l6Ff2ul3LTaiJowo3o/ksSbw314b6sStWDR2EWuXQkHlvaWrRE/o1Zw4H/AHlCfqqx7SaEm01rLbSkhZV3SRzHaCPWCBWLr+ykeuGJw7wzw8Yp48b68MEHeBV0PapBBoMjamdLayuWlx1YhlLZ7RuHI9eeVYXR5C8Gl2YlzviCPOe7HD/24rAn2Fl1kquo3slxCrBupWOOJHIOR1u5kuP1cgVbwN3lQfaUpQY2p2xvYZIwcF0dAe4lSM/jVe6Mr5LrTLdFPlwILeVTzSSMbrBh2cRkd4INWqqB0k6HBpkTX0YliuN+GNngmeEuHlVPLKcGIDHjjProPfpB2iWeK8so0aRxZzSuy8RHwARGA/tPkkDuFcvfyXN+ik/gb/auw9ntmLfZpGFuhBkO87szO7t3u7ElqlcUHEsmnyRDLRuB61Yf/Fff5Ml/RSfwN/tXbDIH5jP119xQcTDTpW5Ryfwt/tX5NhIpwY3zzxunl+6u28U3BnOONBz30S/+UGyuJiUj+UXNsSRgK8kUe4WJ5AkFc/VW/b6+TTY3llYKiAszE4AA+uvl/pkWqRtFNGjxuMMrDIP1/wC9a8Gx9suppYyfKJrcW7XSxy3MrxqyzKoURk4K+VniTyoLzs3rB2gtYrgxNF1q74RuYUk4z9a4b7ak6+AYr7QKUpQQ2yettr8BkdVUia4iwucYjmdAeJ5kKM1+Z9daLUYrXdXce3kmLcd7eWRFAHZjDH8Kpuw2z11dwzPFfzQI13dkRrFAwGJ3BIMiMeJGe6vbS9Mm03aBBPcSXO9YuVd0jTGJ+KgRqF7jnGeNBselKUGpvCP9Hwe0D3Mtc610V4R/o+D2ge5lrnWg7jpSlApSlApSlApSlAqm9LXo1v8AGtf9TFVyqm9LXo1v8a1/1MVBcV5V9r4vKvtApSlApSlAqmS/8wx/9Pl/1MVXOqZL/wAwx/8AT5f9TFQXOlKUClKUGBoujJoMZji3ipeSTyjk70kjOfsyxr5JoiS3SXR3usSJ4QM8N1mVjkd+V/E1IUoFKUoNTeEf6Pg9oHuZa51rorwj/R8HtA9zLXOtB3HSlKBSlKBSlKBSlKBUZtHoCbSwGGUsqlo3yuM5SRXHMHtUVJmq3sZrMurm865gepvbiBMADEabm6DjnzPGgsg4Uqu6xrElpqNlAjARzLcl1wMncRSpB7ME1YqBSlKBSlKBUW2gI16LzebrFga33eG7umRXJ5ZzlRUZtftBNaSW9pZBPlNyXwzglYo1GXkIHnEZAC9pNYV1s9qOkoZbe/kuJVG8YZ44+rkxxKruKGjJ5DiezNBdKVRDt62qNpT23kx3kkiyqwBYbkZJTPYQ4IJ9VWraO9bTrS4ljIDxwyupIz5Sxsw4dvECgkaVgaDeNqFrBI+C0kUTtjgN5kBOB2cTWfQKUpQKUpQam8I/0fB7QPcy1zrXRXhH+j4PaB7mWudaDuOlKUClKUClKUClKUHw1q/ZDZGHXp9Tkka4Vhfzr/RzyRggYI8lCOPE8f8Aato1h6fpMWlGQwoEM0jTPjPlSNjLHPfgUFFl2Ti2f1jT2iecl0ugesleTgEUjG+TjmfwrY1Ys+mR3MscroDJFvhG4+TvABsfWAKyqBSlKBSlKClbRyjSNYsbiU7sUkU1rvE4VZCVdQTjALYIHHsq3Xt4mnxtJKwREBZmJwAB2mvPVNKi1qJoriNZI25qwyP/AKPrqCTo4s8p1gnlRCCsc1xNJGCOXkO5U49YNBrez0F7uPSBIZohcXl3OChKOiyKzphx5pKjP1GrptdsMi2Vy3yrUDuwStum6kZWKxsfKUniCRxHKrjeaXHftE0i5aF+sjOT5LbrLnhz8liPtr2urVb5GjkG8jqyMD2qwII+0E0EVsWu7p9p5O7/AEEPDh+jHdwqarytbZbJFjQYRFVFHcoGAP3CvWgUpSgUpSg1N4R/o+D2ge5lrnWuivCP9Hwe0D3Mtc60Eh4w3P0if71/ip4w3P0if71/ipSgeMNz9In+9f4qeMNz9In+9f4qUoHjDc/SJ/vX+KnjDc/SJ/vX+KlKB4w3P0if71/ip4w3P0if71/ipSgeMNz9In+9f4qeMNz9In+9f4qUoHjDc/SJ/vX+KnjDc/SJ/vX+KlKB4w3P0if71/ip4w3P0if71/ipSgeMNz9In+9f4qeMNz9In+9f4qUoHjDc/SJ/vX+KnjDc/SJ/vX+KlKB4w3P0if71/ip4w3P0if71/ipSgeMNz9In+9f4qeMNz9In+9f4qUoHjDc/SJ/vX+KnjDc/SJ/vX+KlKB4w3P0if71/ip4w3P0if71/ipSg8brVJr4YllkcA5AZ2YZ78E1i0pQf/9k="/>
          <p:cNvSpPr>
            <a:spLocks noChangeAspect="1" noChangeArrowheads="1"/>
          </p:cNvSpPr>
          <p:nvPr/>
        </p:nvSpPr>
        <p:spPr bwMode="auto">
          <a:xfrm>
            <a:off x="0" y="-1060450"/>
            <a:ext cx="2085975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8438" name="Picture 6" descr="http://www.thuisexperimenteren.nl/science/reageerbuisproeven/fehling/gluco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8680"/>
            <a:ext cx="2676525" cy="2809876"/>
          </a:xfrm>
          <a:prstGeom prst="rect">
            <a:avLst/>
          </a:prstGeom>
          <a:noFill/>
        </p:spPr>
      </p:pic>
      <p:sp>
        <p:nvSpPr>
          <p:cNvPr id="7" name="Gelijkbenige driehoek 6"/>
          <p:cNvSpPr/>
          <p:nvPr/>
        </p:nvSpPr>
        <p:spPr>
          <a:xfrm rot="668099">
            <a:off x="7731366" y="4591386"/>
            <a:ext cx="924366" cy="74276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812360" y="5229200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7884368" y="4653136"/>
            <a:ext cx="144016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E979CB6C-5039-472F-992F-8FBC5A6E20B8}"/>
              </a:ext>
            </a:extLst>
          </p:cNvPr>
          <p:cNvSpPr txBox="1"/>
          <p:nvPr/>
        </p:nvSpPr>
        <p:spPr>
          <a:xfrm>
            <a:off x="7164288" y="62373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Tabel 67F1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426AE7D-33C3-4E3A-B993-CC89B6F2C3F0}"/>
              </a:ext>
            </a:extLst>
          </p:cNvPr>
          <p:cNvSpPr txBox="1"/>
          <p:nvPr/>
        </p:nvSpPr>
        <p:spPr>
          <a:xfrm>
            <a:off x="179512" y="18864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Glucose</a:t>
            </a:r>
          </a:p>
          <a:p>
            <a:r>
              <a:rPr lang="nl-NL" sz="2800" dirty="0">
                <a:solidFill>
                  <a:srgbClr val="FF0000"/>
                </a:solidFill>
              </a:rPr>
              <a:t>Monosacharide</a:t>
            </a:r>
          </a:p>
        </p:txBody>
      </p:sp>
      <p:pic>
        <p:nvPicPr>
          <p:cNvPr id="13" name="Picture 2" descr="http://upload.wikimedia.org/wikipedia/commons/6/61/Beta-D-glucose-from-xtal-3D-balls.png">
            <a:extLst>
              <a:ext uri="{FF2B5EF4-FFF2-40B4-BE49-F238E27FC236}">
                <a16:creationId xmlns:a16="http://schemas.microsoft.com/office/drawing/2014/main" id="{BADF1662-A8E1-435C-B0BD-1E40BF2F8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42747"/>
            <a:ext cx="5438775" cy="511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2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data:image/jpeg;base64,/9j/4AAQSkZJRgABAQAAAQABAAD/2wCEAAkGBhQGERUUEBQTFRQVGBYVGRgYGBgbHRsYHhUYGx8bGRkYGyYeGBwjGhgZIC8hLycpLSwtGx4yNTAqNSYrLCkBCQoKBQUFDQUFDSkYEhgpKSkpKSkpKSkpKSkpKSkpKSkpKSkpKSkpKSkpKSkpKSkpKSkpKSkpKSkpKSkpKSkpKf/AABEIAOYA2wMBIgACEQEDEQH/xAAcAAEAAgMBAQEAAAAAAAAAAAAABQYEBwgDAQL/xABNEAACAQMBBAQJCAUKBAcAAAABAgMABBEFBhIhMQcTQVEIFiIyNWF0s9IUUlRxgZOhsVNicpGSFRgjM0JVc5S00TQ2dYIkJUOiweHw/8QAFAEBAAAAAAAAAAAAAAAAAAAAAP/EABQRAQAAAAAAAAAAAAAAAAAAAAD/2gAMAwEAAhEDEQA/AN40pSgUpSgUpSgUpSgUpVbvtuYoJnggiuLqWPHWCBAwQ9zuxCBv1c5oLJSoPStsINXjlZd9GgBMsUiFZEwCfKQ8eIBwRkGs/RtXj16COeEkxyrvKSMHHrB5UGbSsG31iO5uJbdSeshWN3GDjD727g9vmms6gUqtX23cUEjRQRXN00Z3X+Txl1Ru1WfIUMPm5zWboW1UOvq5j30eI4kikUpIhxnykPHBHI8jQTFKwND1qPaKBJ4CTG+d0kEHgxU8Dy4g1+V16J7s2gJ65YhORg43C5UeVyzkcqCRpSlApSlApSlApSlBqbwj/R8HtA9zLXOtdFeEf6Pg9oHuZa51oO46UpQKUpQKUpQKUpQY2p3DWkMroMsiOwHeQpIH7xUB0Z2gttLtSPOljE7sebSSeWzE9py37gKs5G9VJsdOvtiMw2kKXlpvM0SmURSwhjnq8sCsiAngcggE9woJjaLTYB105AFwbWaMHeILRhSxG7nDYOOODjPrqn9H20F9a6ZarFpryoIgFkFzbrvDJ47rHI+o1NWuzd1qzz3V8I1maCS3ghRiyxIwOd58Dfdju5OMACpjYXSJNB0+2gmAEkUYVgDkZyeR7aCC2NvJb7U75riA279VaDqzIknAdbg70fDj3VZ9pbtrGzuJI876QysuOe8EJGPtqIk2dnku76RH6oXEMEcci4LKyiQMd3sI3hisPTLKFr3qrIu0McUkd2S8jozndCISzENKPLLEcQDgnkKCV6PrJLHTbUJjyokkY/OdwGZie0liTmoXaz/wGr6e8Yw06XUEh+dGsRkUH6nGQfWa9dOtr/Ytfk8Fut5ap/Ut1yxyouSercOMOF5BgRwwMV7aToVzqlwb3UAkcixvFBbo2+sSt5zO5A3pGwBwwAB6+AVzo4169s9NgSHTnmjHWbsguYE3v6V/7LneHHhx7qzdnL6bUNfla4tzbP8AIEG4ZEkyPlBw29HwGckY58PXVj6PNHl0DToIJ1CyIH3gCDjMrsOI4ciK8odElXWpLoqOpazSENkeeJmYjHPkedBaKUpQKUpQKUpQKUpQam8I/wBHwe0D3Mtc610V4R/o+D2ge5lrnWg7jpSlApSlApSlApSlAqE211l9nrC4uIgpeKMsu8MjPrA51N1VelL0Re/4LfmKCc0O/OqW0EzABpYo5CByBZAxA9XGs6ozZhBHZWwXkIIQOOeHVr24Gf3VJ0GDrmntq1vLFHK0LSKVEi+cue0VH7M6FPoSiN5oWhVd1Ujt+qwe8nrGz+7iTU9SgUpSgUpSgUpSgUpSgUpSgUpSg1N4R/o+D2ge5lrnWuivCP8AR8HtA9zLXOtB3HSlKBSlKBSlKBSlKBVV6UvRF7/gt+Yq1VVelL0Re/4LfmKCW2XhNvZWynGVghU47xEoqUqN2Z3TZ23V+Z1EO7+z1a4/CpKgUpSgUpSgUpSgUpSgUpSgUpSgUpSg1N4R/o+D2ge5lrnWuivCP9Hwe0D3Mtc60HcdKUoFKVX9pdVk0+4sEjbCzXDRyDAO8vyeVscRkeUoORjlQWClR20V62nWlxLHweOGV1JGfKWNiOHbxFeGx2oPq1hbTSnekkiR2OAMsVGTgcBQTFKUoFVDpM1CBrOS0klCTXSFI1CPIxORxEcSsxHrxVvqkdHxGrz6hdyD+lN1JbKTjKRRKgVF4ZAJJJ7zxoJPZDaK3vUS2jYrNBHGrQukkbgBQMhJVDFfXjuqyVF6ps/FqksEzbyyW776MpAOCCCjcDlCDxHqFV59s9QUkDR5yATx+UQ8fXQXWlUnx01H+5p/8xBTx01H+5p/8xBQXalUnx01H+5p/wDMQU8dNR/uaf8AzEFBdqrV10j6faMytcqdzAZlWR0U5x5UiIUXj3nhVW2s2qvNQthDNZS2QuJoLfrDLG5KySYcLucVO7kZ9dbGstPj06JYokVI0UKqgcAo7MUHpb3K3ah42V0YZDKQQR3gjgRXpVP2PsxoV7fWkQxAvUXMajkhmEgdVA4Iu9HvBeHnGrhQKUqO2i1A6TaXEy+dFFJIPrVCR+IoMLXNurLZ1xHcTor89wBnYD9ZY1YrnszjPZUjpWsw63H1lvKkqct5TnBHYe4+o1D9H2kLpdhCfOkmRZ5ZMeVJJIN8sx7fOwPUKjtRtRoGs28kOFW/jmimUcmeJOsSQgDzsb6k92KC3WGoR6pGJIXV0bOGU5BwSpwfUQR9lfReoZDFvr1gUOUz5W6SQGx3ZBGa1l0Z7aJpmnRRG2vXKPceVHAzoc3EjeSwPHzsH1g1L7Oa6uv61OyxzR7lnEhEqFGz1ztndPZg86CD8I/0fB7QPcy1zrXRXhH+j4PaB7mWudaDuOlKUCqR0jWKatPpsMhcB7pj5DMjeTbynIdeKnOKu9Y11p0d60bSKGaJusQnPktulcj/ALWI+2gpG1fR5BFY3LdbetuwSuA11OykrGzDKs2GGRyqe6O13dLs+f8AUR8/2alhcQ6wJYg0coGYpUDK2Mggq4B4EjPA17WdmmnxrHEoREAVVHIADAAoPalKru1+142cVI4kM13OSsEA5s3zm+bGvMtQNrtrhs6FjiQz3c3kwwLzY/Ob5sa8y3/4Q93FcbCSz3MUYmtZyJp4w6o0Uu6A8iFyFZGwCQSDmpHY/Y9tILXN4yzX839ZL2KvZHED5qAY7s186UvRF7/gt+YoMGJbnbi4t5JIWtrKBluFDOpkmkA8jghIWMZzzyeFXiovZeH5PZWynmsEI/dEoqUoFKUoFKUoIXa7Z/xltWiVtyQFZIn+bKjBlP1ZGD6iajE2yuLZd2fTrvrwMERKjxMR2rLvABT6xkVbaUGvtI1VtmLsyamhjk1EqesBBiiKArHbM3zt0sd7gCzECtg1haxo8WvQvDcIHjcYKn8wewjmDVP0fV5dhZkstQcvbyHctLpvwhmPY45Bu2gvteN3arfRvG4yrqyMO8EEH8DXtSgo+jalc7FxC1ubW5uEh8iKeBRJvxjzd9d4MjgYB5g44Vk6VYT6/e/LbmMwRxRvFbwvgv5eN+WTBIQkKFCjiBnNSu2G0y7H2kly6M6x7vkqQCd5gvM/XUxE/WgHvAP4UFZ6NdKl0XTYYp1KSK05Kns3riVhy71YH7a94tOkXVnm3T1RtI4w3DG+JnYjv5EGrDSg1N4R/o+D2ge5lrnWuivCP9Hwe0D3Mtc60HcdKUoFKUoNe9GP/Gav7afyNbCrXvRj/wAZq/tp/I1YNrtrxs4qxxIZ7ubyYYF5sfnN82Mcy1B+dstsl2YRUjQz3c2VggXizt3nHmoO01i7GbGNpbvd3zCa/m4u/DdjX9FF81QDj14r22R2QOkM9zdv197N/WSdiDsiiH9mMfjVooFV/ZXXRtnas8kShesmhKHywQjleORxyByxVgrVnR1o1/LaO0F5FDE9xclENuJDwndSSxcf2lPCgvZ1rqb5LQIN027TBgeW7IE3d3HLB51MVrzRrC5stePyuZZy1kd1ljEYAE3EFQTxyc5z21sOgUpSgUpSgUpSgVhazo0WvwvBcIHjcYIP5g9hHMHsrNpQULRtYl2GmSx1By8Eh3LS6bt7oZz2OOQbkwq+1H67ocW0cDwXC70cgwe8dxU9jA8QaqWz+tzbHTpp+pMXRju2l0eUi9kUp7JVGB6/zD9dN3oa4+uL3q1drXzF/ZX8hVJ6bRnRrj64verV2tPMX9lfyFB60pSg1N4R/o+D2ge5lrnWuivCP9Hwe0D3Mtc60HcdKUoFQe120DaBCvVKJJ5pEghQnAMj8ix7FUAsfUKnKpfSDixn066kbdhguSJD2KJI2QO3cAxAJ7M0H5h2Qv7BGlhvkFy7dY6/J4VhdvmtuoJcdm/vFvyqa2dRdUVLua16i6ZDG+8BvrhsFQ3ahK5B7Ripia4W3Qu7AIoLFiQAFAySTyxiovZraVNpIUlUFOs6xkViN5o1kKiQDnusMH/uFBMUpSgVGbO6GuzluIUYsFaVsnGf6SZ5COHcXI+yv1tBrkezdtLcTZ3Il3iBzJzgKPWWIA9Zqt20GsaugmM9talvKS36ky4B4gSylwQ3fujhQWJtDV7wXW828sJg3eGMFw2c888MVJ1RY9vZks77rokjvrGNmdOJjbyCySJxBKNjlnI5VbtHvDqNvFKwAMkaOQOQLKCcfvoMylQGz+0Tatc3sLhR8llRFwDkq0SsCxJwTne5Y5Cp+gUpSgUqE1rXH026s4VClbl5UYnOQFiLArg45jtBrL2g1FtJtZ5kALRRSSAHkSqkjOOOMigkKVH7O6kdZtLedgFaaGKUgcgXjViBnsBNSFArE1SaO0iaWYKUiBlJIBxugnIz24zWXUNtfZjVbOe33lV545I0BIGXKHAGefGgr2g6RcbZQi6vLm4iE434reF+rWKM+bvEDekfGGyeGezFTGzUN5psssFyxnhUK0Nw26HIOQY5AvNlx52OIPHjX52A1qPVLKFVOJIUWGWM8HjkjUIyuvMcRn6iK/ek7U/y3ezwwKGgt0VXmB4deW4xL2HdTiT2E4+sLDSlKDU3hH+j4PaB7mWuda6K8I/0fB7QPcy1zrQdx0pSgV5XVql6jJIqujDDKwBBHcQedetKDVeyezNttHNewSLOILS46pYPlMzRMBkjMZPAcPNzj1VldLmzFy0cF5pjMktkGAjjHExndzugc93dHkYwRnuwcjox/wCM1f20/ka2FQa66Nul+HbECG43YbscN3PkyetM8j+rz7s1sWtK9LvRGWLX+mqRIDvyxJnJOcmSPHJu0gc+Y48/Tou6bRf7trqbBZPNSc4AbsCydit+tyPbx5hdellD/Jkj7m+IpIJWX9RJkZv3LnPqzVrtbpbxFeNgyOAykciCMgj7K9JIxOpVgGVgQQRkEHgQQeYxVLm6O4tLH9BfXlpBnjEk4EYycYQyAmPJPf8AVQVva4/LLjW3iIKx2EcLMOIEg32KfXu8+7NTGzmw00tpbn+U78ZijOFaMAAoCAMqSAOXOrNBsbbWtnJZxoVhlDh8Md5iwwzM5ySx7zUvaWq2SLGgwqKEUdwAwPwFBr3or019JvNVjklaZlnizI/nNmNjlseo/hWx6wNP0WPTJJpIwd64cSPk58oIEGO4YUcKz6BSlKCgdJljJqN3paRSyQsZ5QHQAlf6EnPHhyGO7BNY+2Gx92LG4Z9UunVYZGKdXCoYBCd1txQcHGKu9/okeozQTPvb1uzsmDgZZCp3hjjwNemoQR6mj28hB6yNgyhsNuHySRjiBxxmgj9hfRll7Lbe4SpysbTdPXSYY4Y87kSJGuTk7qqFGT2nAFVPpH6TYdg4sDEly4O5GDy4cGk7QuftPZ3gJPbXbq32Gh6y4bLHgka43nPqHYO9uQrXHRxb33SHqA1W7YpBCWEKY8k5BUrHnsAPF+ZPDs4VjYPYy56WLs3mos7W6t5THh1mP/Sjx5qjtI5cuZ4dF21stmipGoVFAVVAwAAMAAdgoKD0vaXb6fZS3ogia4TcG8d4bwLqpD9Wylxg8iTV10XTYtKhRII0iTAO6igDJHE8O311Uum70NcfXF71au1r5i/sr+QoPWlKUGpvCP8AR8HtA9zLXOtdFeEf6Pg9oHuZa51oO46UqCvtpDZ6hb2m4CJ4ppN/PFSm7wxjjnNBO0qH2u17xXsp7nd3zEm8FzjJyAASOXE1ia9tS1lLFbWsXXXcy9YFLbqRxg4Mkr4JC54AAZJoIvo+0mXTrrVGljZFluy8ZYY3lweK94q71S77aLUNlx119Dby2wI6x7cyb8S/PKOPLQduDkd1XGGYXChkIKsAwI5EEZBH2UH7rRnTJ0RkF76wTI4vPEo5dpkQDn3sPt763nSg536K+mdtB3bbUGL2/BUk5tF6m7WT8R6xwrZ/StMmp6QzRsGjkktcMpBBU3EfFSPVVd17oeS11SC8t0Vrdp1M8BUbqAg5cA8NzPMY4Z7uUvouny7aQloWjs9P326mKOGNzIEc4lbrAVQF13lUDsznjmg2Eg3QPqr9VT4dcutluvXUAZ4oYWnS5jQLvKp4xyJndEg4EY4EZ5Yqt/zitP8A0V1/Anx0G1KVqv8AnFaf+iuv4E+On84rT/0V1/Anx0G1KVqv+cVp/wCiuv4E+On84rT/ANFdfwJ8dBtSqZL/AMxR/wDT5P8AUxVhJ0prtBbxnTo2M9xMbaITYUBgm+0jbpOUVTnHacCsu42Z1CyxcRXiT3SKRuyQRKjrneMasg34wSB/aPEDNBEdJ3TFHsiGgtd2W7xx7Ui/b48W/V/f69U9H+wVx0n3TT3LP1O/vTSnm7c9xD878FH2CrntN0dHb3ULQxW5s4Wt1luPIClWMsmVOODSEjGe7ia3DouixbPQpBboEjQYAH5k9pPMmg97GxTTI1ihVUjQBVVRgADsFe9KUFE6bvQ1x9cXvVq7WvmL+yv5Cqz0oaDNtLps0FsoaVzHgEheUik8Tw5CrPbruKoPMAD8KD0pSlBqbwj/AEfB7QPcy1zrXRXhH+j4PaB7mWudaDuOtc7b2c19rWnrbT/J5OpuT1m4JPJG7kbjcDmtjVE3WzqXd5Ddszb8MckaqMbpD7uSeGeGPxoKB0l6Ff2ul3LTaiJowo3o/ksSbw314b6sStWDR2EWuXQkHlvaWrRE/o1Zw4H/AHlCfqqx7SaEm01rLbSkhZV3SRzHaCPWCBWLr+ykeuGJw7wzw8Yp48b68MEHeBV0PapBBoMjamdLayuWlx1YhlLZ7RuHI9eeVYXR5C8Gl2YlzviCPOe7HD/24rAn2Fl1kquo3slxCrBupWOOJHIOR1u5kuP1cgVbwN3lQfaUpQY2p2xvYZIwcF0dAe4lSM/jVe6Mr5LrTLdFPlwILeVTzSSMbrBh2cRkd4INWqqB0k6HBpkTX0YliuN+GNngmeEuHlVPLKcGIDHjjProPfpB2iWeK8so0aRxZzSuy8RHwARGA/tPkkDuFcvfyXN+ik/gb/auw9ntmLfZpGFuhBkO87szO7t3u7ElqlcUHEsmnyRDLRuB61Yf/Fff5Ml/RSfwN/tXbDIH5jP119xQcTDTpW5Ryfwt/tX5NhIpwY3zzxunl+6u28U3BnOONBz30S/+UGyuJiUj+UXNsSRgK8kUe4WJ5AkFc/VW/b6+TTY3llYKiAszE4AA+uvl/pkWqRtFNGjxuMMrDIP1/wC9a8Gx9suppYyfKJrcW7XSxy3MrxqyzKoURk4K+VniTyoLzs3rB2gtYrgxNF1q74RuYUk4z9a4b7ak6+AYr7QKUpQQ2yettr8BkdVUia4iwucYjmdAeJ5kKM1+Z9daLUYrXdXce3kmLcd7eWRFAHZjDH8Kpuw2z11dwzPFfzQI13dkRrFAwGJ3BIMiMeJGe6vbS9Mm03aBBPcSXO9YuVd0jTGJ+KgRqF7jnGeNBselKUGpvCP9Hwe0D3Mtc610V4R/o+D2ge5lrnWg7jpSlApSlApSlApSlAqm9LXo1v8AGtf9TFVyqm9LXo1v8a1/1MVBcV5V9r4vKvtApSlApSlAqmS/8wx/9Pl/1MVXOqZL/wAwx/8AT5f9TFQXOlKUClKUGBoujJoMZji3ipeSTyjk70kjOfsyxr5JoiS3SXR3usSJ4QM8N1mVjkd+V/E1IUoFKUoNTeEf6Pg9oHuZa51rorwj/R8HtA9zLXOtB3HSlKBSlKBSlKBSlKBUZtHoCbSwGGUsqlo3yuM5SRXHMHtUVJmq3sZrMurm865gepvbiBMADEabm6DjnzPGgsg4Uqu6xrElpqNlAjARzLcl1wMncRSpB7ME1YqBSlKBSlKBUW2gI16LzebrFga33eG7umRXJ5ZzlRUZtftBNaSW9pZBPlNyXwzglYo1GXkIHnEZAC9pNYV1s9qOkoZbe/kuJVG8YZ44+rkxxKruKGjJ5DiezNBdKVRDt62qNpT23kx3kkiyqwBYbkZJTPYQ4IJ9VWraO9bTrS4ljIDxwyupIz5Sxsw4dvECgkaVgaDeNqFrBI+C0kUTtjgN5kBOB2cTWfQKUpQKUpQam8I/0fB7QPcy1zrXRXhH+j4PaB7mWudaDuOlKUClKUClKUClKUHw1q/ZDZGHXp9Tkka4Vhfzr/RzyRggYI8lCOPE8f8Aato1h6fpMWlGQwoEM0jTPjPlSNjLHPfgUFFl2Ti2f1jT2iecl0ugesleTgEUjG+TjmfwrY1Ys+mR3MscroDJFvhG4+TvABsfWAKyqBSlKBSlKClbRyjSNYsbiU7sUkU1rvE4VZCVdQTjALYIHHsq3Xt4mnxtJKwREBZmJwAB2mvPVNKi1qJoriNZI25qwyP/AKPrqCTo4s8p1gnlRCCsc1xNJGCOXkO5U49YNBrez0F7uPSBIZohcXl3OChKOiyKzphx5pKjP1GrptdsMi2Vy3yrUDuwStum6kZWKxsfKUniCRxHKrjeaXHftE0i5aF+sjOT5LbrLnhz8liPtr2urVb5GjkG8jqyMD2qwII+0E0EVsWu7p9p5O7/AEEPDh+jHdwqarytbZbJFjQYRFVFHcoGAP3CvWgUpSgUpSg1N4R/o+D2ge5lrnWuivCP9Hwe0D3Mtc60Eh4w3P0if71/ip4w3P0if71/ipSgeMNz9In+9f4qeMNz9In+9f4qUoHjDc/SJ/vX+KnjDc/SJ/vX+KlKB4w3P0if71/ip4w3P0if71/ipSgeMNz9In+9f4qeMNz9In+9f4qUoHjDc/SJ/vX+KnjDc/SJ/vX+KlKB4w3P0if71/ip4w3P0if71/ipSgeMNz9In+9f4qeMNz9In+9f4qUoHjDc/SJ/vX+KnjDc/SJ/vX+KlKB4w3P0if71/ip4w3P0if71/ipSgeMNz9In+9f4qeMNz9In+9f4qUoHjDc/SJ/vX+KnjDc/SJ/vX+KlKB4w3P0if71/ip4w3P0if71/ipSg8brVJr4YllkcA5AZ2YZ78E1i0pQf/9k="/>
          <p:cNvSpPr>
            <a:spLocks noChangeAspect="1" noChangeArrowheads="1"/>
          </p:cNvSpPr>
          <p:nvPr/>
        </p:nvSpPr>
        <p:spPr bwMode="auto">
          <a:xfrm>
            <a:off x="0" y="-1060450"/>
            <a:ext cx="2085975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 rot="668099">
            <a:off x="7731366" y="4591386"/>
            <a:ext cx="924366" cy="74276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812360" y="5229200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979CB6C-5039-472F-992F-8FBC5A6E20B8}"/>
              </a:ext>
            </a:extLst>
          </p:cNvPr>
          <p:cNvSpPr txBox="1"/>
          <p:nvPr/>
        </p:nvSpPr>
        <p:spPr>
          <a:xfrm>
            <a:off x="7164288" y="62373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Tabel 67F1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93B3D8-DC21-46F5-BAB1-74372EAB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02243"/>
            <a:ext cx="7128791" cy="4244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6CBDA6B-8271-4794-A93F-2F61F1CA2F81}"/>
              </a:ext>
            </a:extLst>
          </p:cNvPr>
          <p:cNvSpPr txBox="1"/>
          <p:nvPr/>
        </p:nvSpPr>
        <p:spPr>
          <a:xfrm>
            <a:off x="179512" y="176193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Glucose</a:t>
            </a:r>
          </a:p>
          <a:p>
            <a:r>
              <a:rPr lang="nl-NL" sz="2800" dirty="0">
                <a:solidFill>
                  <a:srgbClr val="FF0000"/>
                </a:solidFill>
              </a:rPr>
              <a:t>Monosachariden</a:t>
            </a:r>
          </a:p>
        </p:txBody>
      </p:sp>
    </p:spTree>
    <p:extLst>
      <p:ext uri="{BB962C8B-B14F-4D97-AF65-F5344CB8AC3E}">
        <p14:creationId xmlns:p14="http://schemas.microsoft.com/office/powerpoint/2010/main" val="26100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data:image/jpeg;base64,/9j/4AAQSkZJRgABAQAAAQABAAD/2wCEAAkGBhQGERUUEBQTFRQVGBYVGRgYGBgbHRsYHhUYGx8bGRkYGyYeGBwjGhgZIC8hLycpLSwtGx4yNTAqNSYrLCkBCQoKBQUFDQUFDSkYEhgpKSkpKSkpKSkpKSkpKSkpKSkpKSkpKSkpKSkpKSkpKSkpKSkpKSkpKSkpKSkpKSkpKf/AABEIAOYA2wMBIgACEQEDEQH/xAAcAAEAAgMBAQEAAAAAAAAAAAAABQYEBwgDAQL/xABNEAACAQMBBAQJCAUKBAcAAAABAgMABBEFBhIhMQcTQVEIFiIyNWF0s9IUUlRxgZOhsVNicpGSFRgjM0JVc5S00TQ2dYIkJUOiweHw/8QAFAEBAAAAAAAAAAAAAAAAAAAAAP/EABQRAQAAAAAAAAAAAAAAAAAAAAD/2gAMAwEAAhEDEQA/AN40pSgUpSgUpSgUpSgUpVbvtuYoJnggiuLqWPHWCBAwQ9zuxCBv1c5oLJSoPStsINXjlZd9GgBMsUiFZEwCfKQ8eIBwRkGs/RtXj16COeEkxyrvKSMHHrB5UGbSsG31iO5uJbdSeshWN3GDjD727g9vmms6gUqtX23cUEjRQRXN00Z3X+Txl1Ru1WfIUMPm5zWboW1UOvq5j30eI4kikUpIhxnykPHBHI8jQTFKwND1qPaKBJ4CTG+d0kEHgxU8Dy4g1+V16J7s2gJ65YhORg43C5UeVyzkcqCRpSlApSlApSlApSlBqbwj/R8HtA9zLXOtdFeEf6Pg9oHuZa51oO46UpQKUpQKUpQKUpQY2p3DWkMroMsiOwHeQpIH7xUB0Z2gttLtSPOljE7sebSSeWzE9py37gKs5G9VJsdOvtiMw2kKXlpvM0SmURSwhjnq8sCsiAngcggE9woJjaLTYB105AFwbWaMHeILRhSxG7nDYOOODjPrqn9H20F9a6ZarFpryoIgFkFzbrvDJ47rHI+o1NWuzd1qzz3V8I1maCS3ghRiyxIwOd58Dfdju5OMACpjYXSJNB0+2gmAEkUYVgDkZyeR7aCC2NvJb7U75riA279VaDqzIknAdbg70fDj3VZ9pbtrGzuJI876QysuOe8EJGPtqIk2dnku76RH6oXEMEcci4LKyiQMd3sI3hisPTLKFr3qrIu0McUkd2S8jozndCISzENKPLLEcQDgnkKCV6PrJLHTbUJjyokkY/OdwGZie0liTmoXaz/wGr6e8Yw06XUEh+dGsRkUH6nGQfWa9dOtr/Ytfk8Fut5ap/Ut1yxyouSercOMOF5BgRwwMV7aToVzqlwb3UAkcixvFBbo2+sSt5zO5A3pGwBwwAB6+AVzo4169s9NgSHTnmjHWbsguYE3v6V/7LneHHhx7qzdnL6bUNfla4tzbP8AIEG4ZEkyPlBw29HwGckY58PXVj6PNHl0DToIJ1CyIH3gCDjMrsOI4ciK8odElXWpLoqOpazSENkeeJmYjHPkedBaKUpQKUpQKUpQKUpQam8I/wBHwe0D3Mtc610V4R/o+D2ge5lrnWg7jpSlApSlApSlApSlAqE211l9nrC4uIgpeKMsu8MjPrA51N1VelL0Re/4LfmKCc0O/OqW0EzABpYo5CByBZAxA9XGs6ozZhBHZWwXkIIQOOeHVr24Gf3VJ0GDrmntq1vLFHK0LSKVEi+cue0VH7M6FPoSiN5oWhVd1Ujt+qwe8nrGz+7iTU9SgUpSgUpSgUpSgUpSgUpSgUpSg1N4R/o+D2ge5lrnWuivCP8AR8HtA9zLXOtB3HSlKBSlKBSlKBSlKBVV6UvRF7/gt+Yq1VVelL0Re/4LfmKCW2XhNvZWynGVghU47xEoqUqN2Z3TZ23V+Z1EO7+z1a4/CpKgUpSgUpSgUpSgUpSgUpSgUpSgUpSg1N4R/o+D2ge5lrnWuivCP9Hwe0D3Mtc60HcdKUoFKVX9pdVk0+4sEjbCzXDRyDAO8vyeVscRkeUoORjlQWClR20V62nWlxLHweOGV1JGfKWNiOHbxFeGx2oPq1hbTSnekkiR2OAMsVGTgcBQTFKUoFVDpM1CBrOS0klCTXSFI1CPIxORxEcSsxHrxVvqkdHxGrz6hdyD+lN1JbKTjKRRKgVF4ZAJJJ7zxoJPZDaK3vUS2jYrNBHGrQukkbgBQMhJVDFfXjuqyVF6ps/FqksEzbyyW776MpAOCCCjcDlCDxHqFV59s9QUkDR5yATx+UQ8fXQXWlUnx01H+5p/8xBTx01H+5p/8xBQXalUnx01H+5p/wDMQU8dNR/uaf8AzEFBdqrV10j6faMytcqdzAZlWR0U5x5UiIUXj3nhVW2s2qvNQthDNZS2QuJoLfrDLG5KySYcLucVO7kZ9dbGstPj06JYokVI0UKqgcAo7MUHpb3K3ah42V0YZDKQQR3gjgRXpVP2PsxoV7fWkQxAvUXMajkhmEgdVA4Iu9HvBeHnGrhQKUqO2i1A6TaXEy+dFFJIPrVCR+IoMLXNurLZ1xHcTor89wBnYD9ZY1YrnszjPZUjpWsw63H1lvKkqct5TnBHYe4+o1D9H2kLpdhCfOkmRZ5ZMeVJJIN8sx7fOwPUKjtRtRoGs28kOFW/jmimUcmeJOsSQgDzsb6k92KC3WGoR6pGJIXV0bOGU5BwSpwfUQR9lfReoZDFvr1gUOUz5W6SQGx3ZBGa1l0Z7aJpmnRRG2vXKPceVHAzoc3EjeSwPHzsH1g1L7Oa6uv61OyxzR7lnEhEqFGz1ztndPZg86CD8I/0fB7QPcy1zrXRXhH+j4PaB7mWudaDuOlKUCqR0jWKatPpsMhcB7pj5DMjeTbynIdeKnOKu9Y11p0d60bSKGaJusQnPktulcj/ALWI+2gpG1fR5BFY3LdbetuwSuA11OykrGzDKs2GGRyqe6O13dLs+f8AUR8/2alhcQ6wJYg0coGYpUDK2Mggq4B4EjPA17WdmmnxrHEoREAVVHIADAAoPalKru1+142cVI4kM13OSsEA5s3zm+bGvMtQNrtrhs6FjiQz3c3kwwLzY/Ob5sa8y3/4Q93FcbCSz3MUYmtZyJp4w6o0Uu6A8iFyFZGwCQSDmpHY/Y9tILXN4yzX839ZL2KvZHED5qAY7s186UvRF7/gt+YoMGJbnbi4t5JIWtrKBluFDOpkmkA8jghIWMZzzyeFXiovZeH5PZWynmsEI/dEoqUoFKUoFKUoIXa7Z/xltWiVtyQFZIn+bKjBlP1ZGD6iajE2yuLZd2fTrvrwMERKjxMR2rLvABT6xkVbaUGvtI1VtmLsyamhjk1EqesBBiiKArHbM3zt0sd7gCzECtg1haxo8WvQvDcIHjcYKn8wewjmDVP0fV5dhZkstQcvbyHctLpvwhmPY45Bu2gvteN3arfRvG4yrqyMO8EEH8DXtSgo+jalc7FxC1ubW5uEh8iKeBRJvxjzd9d4MjgYB5g44Vk6VYT6/e/LbmMwRxRvFbwvgv5eN+WTBIQkKFCjiBnNSu2G0y7H2kly6M6x7vkqQCd5gvM/XUxE/WgHvAP4UFZ6NdKl0XTYYp1KSK05Kns3riVhy71YH7a94tOkXVnm3T1RtI4w3DG+JnYjv5EGrDSg1N4R/o+D2ge5lrnWuivCP9Hwe0D3Mtc60HcdKUoFKUoNe9GP/Gav7afyNbCrXvRj/wAZq/tp/I1YNrtrxs4qxxIZ7ubyYYF5sfnN82Mcy1B+dstsl2YRUjQz3c2VggXizt3nHmoO01i7GbGNpbvd3zCa/m4u/DdjX9FF81QDj14r22R2QOkM9zdv197N/WSdiDsiiH9mMfjVooFV/ZXXRtnas8kShesmhKHywQjleORxyByxVgrVnR1o1/LaO0F5FDE9xclENuJDwndSSxcf2lPCgvZ1rqb5LQIN027TBgeW7IE3d3HLB51MVrzRrC5stePyuZZy1kd1ljEYAE3EFQTxyc5z21sOgUpSgUpSgUpSgVhazo0WvwvBcIHjcYIP5g9hHMHsrNpQULRtYl2GmSx1By8Eh3LS6bt7oZz2OOQbkwq+1H67ocW0cDwXC70cgwe8dxU9jA8QaqWz+tzbHTpp+pMXRju2l0eUi9kUp7JVGB6/zD9dN3oa4+uL3q1drXzF/ZX8hVJ6bRnRrj64verV2tPMX9lfyFB60pSg1N4R/o+D2ge5lrnWuivCP9Hwe0D3Mtc60HcdKUoFQe120DaBCvVKJJ5pEghQnAMj8ix7FUAsfUKnKpfSDixn066kbdhguSJD2KJI2QO3cAxAJ7M0H5h2Qv7BGlhvkFy7dY6/J4VhdvmtuoJcdm/vFvyqa2dRdUVLua16i6ZDG+8BvrhsFQ3ahK5B7Ripia4W3Qu7AIoLFiQAFAySTyxiovZraVNpIUlUFOs6xkViN5o1kKiQDnusMH/uFBMUpSgVGbO6GuzluIUYsFaVsnGf6SZ5COHcXI+yv1tBrkezdtLcTZ3Il3iBzJzgKPWWIA9Zqt20GsaugmM9talvKS36ky4B4gSylwQ3fujhQWJtDV7wXW828sJg3eGMFw2c888MVJ1RY9vZks77rokjvrGNmdOJjbyCySJxBKNjlnI5VbtHvDqNvFKwAMkaOQOQLKCcfvoMylQGz+0Tatc3sLhR8llRFwDkq0SsCxJwTne5Y5Cp+gUpSgUqE1rXH026s4VClbl5UYnOQFiLArg45jtBrL2g1FtJtZ5kALRRSSAHkSqkjOOOMigkKVH7O6kdZtLedgFaaGKUgcgXjViBnsBNSFArE1SaO0iaWYKUiBlJIBxugnIz24zWXUNtfZjVbOe33lV545I0BIGXKHAGefGgr2g6RcbZQi6vLm4iE434reF+rWKM+bvEDekfGGyeGezFTGzUN5psssFyxnhUK0Nw26HIOQY5AvNlx52OIPHjX52A1qPVLKFVOJIUWGWM8HjkjUIyuvMcRn6iK/ek7U/y3ezwwKGgt0VXmB4deW4xL2HdTiT2E4+sLDSlKDU3hH+j4PaB7mWuda6K8I/0fB7QPcy1zrQdx0pSgV5XVql6jJIqujDDKwBBHcQedetKDVeyezNttHNewSLOILS46pYPlMzRMBkjMZPAcPNzj1VldLmzFy0cF5pjMktkGAjjHExndzugc93dHkYwRnuwcjox/wCM1f20/ka2FQa66Nul+HbECG43YbscN3PkyetM8j+rz7s1sWtK9LvRGWLX+mqRIDvyxJnJOcmSPHJu0gc+Y48/Tou6bRf7trqbBZPNSc4AbsCydit+tyPbx5hdellD/Jkj7m+IpIJWX9RJkZv3LnPqzVrtbpbxFeNgyOAykciCMgj7K9JIxOpVgGVgQQRkEHgQQeYxVLm6O4tLH9BfXlpBnjEk4EYycYQyAmPJPf8AVQVva4/LLjW3iIKx2EcLMOIEg32KfXu8+7NTGzmw00tpbn+U78ZijOFaMAAoCAMqSAOXOrNBsbbWtnJZxoVhlDh8Md5iwwzM5ySx7zUvaWq2SLGgwqKEUdwAwPwFBr3or019JvNVjklaZlnizI/nNmNjlseo/hWx6wNP0WPTJJpIwd64cSPk58oIEGO4YUcKz6BSlKCgdJljJqN3paRSyQsZ5QHQAlf6EnPHhyGO7BNY+2Gx92LG4Z9UunVYZGKdXCoYBCd1txQcHGKu9/okeozQTPvb1uzsmDgZZCp3hjjwNemoQR6mj28hB6yNgyhsNuHySRjiBxxmgj9hfRll7Lbe4SpysbTdPXSYY4Y87kSJGuTk7qqFGT2nAFVPpH6TYdg4sDEly4O5GDy4cGk7QuftPZ3gJPbXbq32Gh6y4bLHgka43nPqHYO9uQrXHRxb33SHqA1W7YpBCWEKY8k5BUrHnsAPF+ZPDs4VjYPYy56WLs3mos7W6t5THh1mP/Sjx5qjtI5cuZ4dF21stmipGoVFAVVAwAAMAAdgoKD0vaXb6fZS3ogia4TcG8d4bwLqpD9Wylxg8iTV10XTYtKhRII0iTAO6igDJHE8O311Uum70NcfXF71au1r5i/sr+QoPWlKUGpvCP8AR8HtA9zLXOtdFeEf6Pg9oHuZa51oO46UqCvtpDZ6hb2m4CJ4ppN/PFSm7wxjjnNBO0qH2u17xXsp7nd3zEm8FzjJyAASOXE1ia9tS1lLFbWsXXXcy9YFLbqRxg4Mkr4JC54AAZJoIvo+0mXTrrVGljZFluy8ZYY3lweK94q71S77aLUNlx119Dby2wI6x7cyb8S/PKOPLQduDkd1XGGYXChkIKsAwI5EEZBH2UH7rRnTJ0RkF76wTI4vPEo5dpkQDn3sPt763nSg536K+mdtB3bbUGL2/BUk5tF6m7WT8R6xwrZ/StMmp6QzRsGjkktcMpBBU3EfFSPVVd17oeS11SC8t0Vrdp1M8BUbqAg5cA8NzPMY4Z7uUvouny7aQloWjs9P326mKOGNzIEc4lbrAVQF13lUDsznjmg2Eg3QPqr9VT4dcutluvXUAZ4oYWnS5jQLvKp4xyJndEg4EY4EZ5Yqt/zitP8A0V1/Anx0G1KVqv8AnFaf+iuv4E+On84rT/0V1/Anx0G1KVqv+cVp/wCiuv4E+On84rT/ANFdfwJ8dBtSqZL/AMxR/wDT5P8AUxVhJ0prtBbxnTo2M9xMbaITYUBgm+0jbpOUVTnHacCsu42Z1CyxcRXiT3SKRuyQRKjrneMasg34wSB/aPEDNBEdJ3TFHsiGgtd2W7xx7Ui/b48W/V/f69U9H+wVx0n3TT3LP1O/vTSnm7c9xD878FH2CrntN0dHb3ULQxW5s4Wt1luPIClWMsmVOODSEjGe7ia3DouixbPQpBboEjQYAH5k9pPMmg97GxTTI1ihVUjQBVVRgADsFe9KUFE6bvQ1x9cXvVq7WvmL+yv5Cqz0oaDNtLps0FsoaVzHgEheUik8Tw5CrPbruKoPMAD8KD0pSlBqbwj/AEfB7QPcy1zrXRXhH+j4PaB7mWudaDuOtc7b2c19rWnrbT/J5OpuT1m4JPJG7kbjcDmtjVE3WzqXd5Ddszb8MckaqMbpD7uSeGeGPxoKB0l6Ff2ul3LTaiJowo3o/ksSbw314b6sStWDR2EWuXQkHlvaWrRE/o1Zw4H/AHlCfqqx7SaEm01rLbSkhZV3SRzHaCPWCBWLr+ykeuGJw7wzw8Yp48b68MEHeBV0PapBBoMjamdLayuWlx1YhlLZ7RuHI9eeVYXR5C8Gl2YlzviCPOe7HD/24rAn2Fl1kquo3slxCrBupWOOJHIOR1u5kuP1cgVbwN3lQfaUpQY2p2xvYZIwcF0dAe4lSM/jVe6Mr5LrTLdFPlwILeVTzSSMbrBh2cRkd4INWqqB0k6HBpkTX0YliuN+GNngmeEuHlVPLKcGIDHjjProPfpB2iWeK8so0aRxZzSuy8RHwARGA/tPkkDuFcvfyXN+ik/gb/auw9ntmLfZpGFuhBkO87szO7t3u7ElqlcUHEsmnyRDLRuB61Yf/Fff5Ml/RSfwN/tXbDIH5jP119xQcTDTpW5Ryfwt/tX5NhIpwY3zzxunl+6u28U3BnOONBz30S/+UGyuJiUj+UXNsSRgK8kUe4WJ5AkFc/VW/b6+TTY3llYKiAszE4AA+uvl/pkWqRtFNGjxuMMrDIP1/wC9a8Gx9suppYyfKJrcW7XSxy3MrxqyzKoURk4K+VniTyoLzs3rB2gtYrgxNF1q74RuYUk4z9a4b7ak6+AYr7QKUpQQ2yettr8BkdVUia4iwucYjmdAeJ5kKM1+Z9daLUYrXdXce3kmLcd7eWRFAHZjDH8Kpuw2z11dwzPFfzQI13dkRrFAwGJ3BIMiMeJGe6vbS9Mm03aBBPcSXO9YuVd0jTGJ+KgRqF7jnGeNBselKUGpvCP9Hwe0D3Mtc610V4R/o+D2ge5lrnWg7jpSlApSlApSlApSlAqm9LXo1v8AGtf9TFVyqm9LXo1v8a1/1MVBcV5V9r4vKvtApSlApSlAqmS/8wx/9Pl/1MVXOqZL/wAwx/8AT5f9TFQXOlKUClKUGBoujJoMZji3ipeSTyjk70kjOfsyxr5JoiS3SXR3usSJ4QM8N1mVjkd+V/E1IUoFKUoNTeEf6Pg9oHuZa51rorwj/R8HtA9zLXOtB3HSlKBSlKBSlKBSlKBUZtHoCbSwGGUsqlo3yuM5SRXHMHtUVJmq3sZrMurm865gepvbiBMADEabm6DjnzPGgsg4Uqu6xrElpqNlAjARzLcl1wMncRSpB7ME1YqBSlKBSlKBUW2gI16LzebrFga33eG7umRXJ5ZzlRUZtftBNaSW9pZBPlNyXwzglYo1GXkIHnEZAC9pNYV1s9qOkoZbe/kuJVG8YZ44+rkxxKruKGjJ5DiezNBdKVRDt62qNpT23kx3kkiyqwBYbkZJTPYQ4IJ9VWraO9bTrS4ljIDxwyupIz5Sxsw4dvECgkaVgaDeNqFrBI+C0kUTtjgN5kBOB2cTWfQKUpQKUpQam8I/0fB7QPcy1zrXRXhH+j4PaB7mWudaDuOlKUClKUClKUClKUHw1q/ZDZGHXp9Tkka4Vhfzr/RzyRggYI8lCOPE8f8Aato1h6fpMWlGQwoEM0jTPjPlSNjLHPfgUFFl2Ti2f1jT2iecl0ugesleTgEUjG+TjmfwrY1Ys+mR3MscroDJFvhG4+TvABsfWAKyqBSlKBSlKClbRyjSNYsbiU7sUkU1rvE4VZCVdQTjALYIHHsq3Xt4mnxtJKwREBZmJwAB2mvPVNKi1qJoriNZI25qwyP/AKPrqCTo4s8p1gnlRCCsc1xNJGCOXkO5U49YNBrez0F7uPSBIZohcXl3OChKOiyKzphx5pKjP1GrptdsMi2Vy3yrUDuwStum6kZWKxsfKUniCRxHKrjeaXHftE0i5aF+sjOT5LbrLnhz8liPtr2urVb5GjkG8jqyMD2qwII+0E0EVsWu7p9p5O7/AEEPDh+jHdwqarytbZbJFjQYRFVFHcoGAP3CvWgUpSgUpSg1N4R/o+D2ge5lrnWuivCP9Hwe0D3Mtc60Eh4w3P0if71/ip4w3P0if71/ipSgeMNz9In+9f4qeMNz9In+9f4qUoHjDc/SJ/vX+KnjDc/SJ/vX+KlKB4w3P0if71/ip4w3P0if71/ipSgeMNz9In+9f4qeMNz9In+9f4qUoHjDc/SJ/vX+KnjDc/SJ/vX+KlKB4w3P0if71/ip4w3P0if71/ipSgeMNz9In+9f4qeMNz9In+9f4qUoHjDc/SJ/vX+KnjDc/SJ/vX+KlKB4w3P0if71/ip4w3P0if71/ipSgeMNz9In+9f4qeMNz9In+9f4qUoHjDc/SJ/vX+KnjDc/SJ/vX+KlKB4w3P0if71/ip4w3P0if71/ipSg8brVJr4YllkcA5AZ2YZ78E1i0pQf/9k="/>
          <p:cNvSpPr>
            <a:spLocks noChangeAspect="1" noChangeArrowheads="1"/>
          </p:cNvSpPr>
          <p:nvPr/>
        </p:nvSpPr>
        <p:spPr bwMode="auto">
          <a:xfrm>
            <a:off x="0" y="-1060450"/>
            <a:ext cx="2085975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 rot="668099">
            <a:off x="7731366" y="4591386"/>
            <a:ext cx="924366" cy="74276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812360" y="5229200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979CB6C-5039-472F-992F-8FBC5A6E20B8}"/>
              </a:ext>
            </a:extLst>
          </p:cNvPr>
          <p:cNvSpPr txBox="1"/>
          <p:nvPr/>
        </p:nvSpPr>
        <p:spPr>
          <a:xfrm>
            <a:off x="7164288" y="62373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Tabel 67F1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93B3D8-DC21-46F5-BAB1-74372EAB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02243"/>
            <a:ext cx="7128791" cy="4244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6CBDA6B-8271-4794-A93F-2F61F1CA2F81}"/>
              </a:ext>
            </a:extLst>
          </p:cNvPr>
          <p:cNvSpPr txBox="1"/>
          <p:nvPr/>
        </p:nvSpPr>
        <p:spPr>
          <a:xfrm>
            <a:off x="179512" y="18864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Glucose</a:t>
            </a:r>
          </a:p>
          <a:p>
            <a:r>
              <a:rPr lang="nl-NL" sz="2800" dirty="0">
                <a:solidFill>
                  <a:srgbClr val="FF0000"/>
                </a:solidFill>
              </a:rPr>
              <a:t>Monosachariden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88122C4E-568F-4F5F-A3BB-16C387F62572}"/>
              </a:ext>
            </a:extLst>
          </p:cNvPr>
          <p:cNvSpPr/>
          <p:nvPr/>
        </p:nvSpPr>
        <p:spPr>
          <a:xfrm rot="5400000">
            <a:off x="7902945" y="1817109"/>
            <a:ext cx="196600" cy="684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06B7AAAD-110D-45EF-9BE2-96DC50213DDC}"/>
              </a:ext>
            </a:extLst>
          </p:cNvPr>
          <p:cNvSpPr/>
          <p:nvPr/>
        </p:nvSpPr>
        <p:spPr>
          <a:xfrm rot="5400000">
            <a:off x="7902946" y="4035455"/>
            <a:ext cx="196600" cy="684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8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08520" y="-243408"/>
            <a:ext cx="8771519" cy="737592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9512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Sacharose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9512" y="18864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Sacharose</a:t>
            </a:r>
          </a:p>
          <a:p>
            <a:r>
              <a:rPr lang="nl-NL" sz="2800" dirty="0">
                <a:solidFill>
                  <a:srgbClr val="FF0000"/>
                </a:solidFill>
              </a:rPr>
              <a:t>Disacharide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BB8EE5-B045-4271-BBAC-F72B80A45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748" flipV="1">
            <a:off x="73666" y="1300349"/>
            <a:ext cx="6009220" cy="6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136</Words>
  <Application>Microsoft Office PowerPoint</Application>
  <PresentationFormat>Diavoorstelling (4:3)</PresentationFormat>
  <Paragraphs>84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2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Paul Boddeke</cp:lastModifiedBy>
  <cp:revision>74</cp:revision>
  <dcterms:created xsi:type="dcterms:W3CDTF">2013-01-09T19:48:06Z</dcterms:created>
  <dcterms:modified xsi:type="dcterms:W3CDTF">2023-05-01T07:48:33Z</dcterms:modified>
</cp:coreProperties>
</file>